
<file path=[Content_Types].xml><?xml version="1.0" encoding="utf-8"?>
<Types xmlns="http://schemas.openxmlformats.org/package/2006/content-types">
  <Default ContentType="application/x-fontdata" Extension="fntdata"/>
  <Default ContentType="image/jpeg" Extension="jpeg"/>
  <Default ContentType="image/png" Extension="png"/>
  <Default ContentType="application/vnd.openxmlformats-package.relationships+xml" Extension="rels"/>
  <Default ContentType="image/svg+xml" Extension="svg"/>
  <Default ContentType="application/xml" Extension="xml"/>
  <Override ContentType="application/vnd.openxmlformats-officedocument.extended-properties+xml" PartName="/docProps/app.xml"/>
  <Override ContentType="application/vnd.openxmlformats-package.core-properties+xml" PartName="/docProps/core.xml"/>
  <Override ContentType="application/vnd.openxmlformats-officedocument.presentationml.notesMaster+xml" PartName="/ppt/notesMasters/notesMaster1.xml"/>
  <Override ContentType="application/vnd.openxmlformats-officedocument.presentationml.notesSlide+xml" PartName="/ppt/notesSlides/notesSlide1.xml"/>
  <Override ContentType="application/vnd.openxmlformats-officedocument.presentationml.notesSlide+xml" PartName="/ppt/notesSlides/notesSlide2.xml"/>
  <Override ContentType="application/vnd.openxmlformats-officedocument.presentationml.notesSlide+xml" PartName="/ppt/notesSlides/notesSlide3.xml"/>
  <Override ContentType="application/vnd.openxmlformats-officedocument.presentationml.notesSlide+xml" PartName="/ppt/notesSlides/notesSlide4.xml"/>
  <Override ContentType="application/vnd.openxmlformats-officedocument.presentationml.notesSlide+xml" PartName="/ppt/notesSlides/notesSlide5.xml"/>
  <Override ContentType="application/vnd.openxmlformats-officedocument.presentationml.notesSlide+xml" PartName="/ppt/notesSlides/notesSlide6.xml"/>
  <Override ContentType="application/vnd.openxmlformats-officedocument.presentationml.notesSlide+xml" PartName="/ppt/notesSlides/notesSlide7.xml"/>
  <Override ContentType="application/vnd.openxmlformats-officedocument.presentationml.notesSlide+xml" PartName="/ppt/notesSlides/notesSlide8.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presentationml.slideLayout+xml" PartName="/ppt/slideLayouts/slideLayout1.xml"/>
  <Override ContentType="application/vnd.openxmlformats-officedocument.presentationml.slideLayout+xml" PartName="/ppt/slideLayouts/slideLayout2.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6.xml"/>
  <Override ContentType="application/vnd.openxmlformats-officedocument.presentationml.slideLayout+xml" PartName="/ppt/slideLayouts/slideLayout7.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Layout+xml" PartName="/ppt/slideLayouts/slideLayout10.xml"/>
  <Override ContentType="application/vnd.openxmlformats-officedocument.presentationml.slideLayout+xml" PartName="/ppt/slideLayouts/slideLayout11.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4.xml"/>
  <Override ContentType="application/vnd.openxmlformats-officedocument.presentationml.slide+xml" PartName="/ppt/slides/slide5.xml"/>
  <Override ContentType="application/vnd.openxmlformats-officedocument.presentationml.slide+xml" PartName="/ppt/slides/slide6.xml"/>
  <Override ContentType="application/vnd.openxmlformats-officedocument.presentationml.slide+xml" PartName="/ppt/slides/slide7.xml"/>
  <Override ContentType="application/vnd.openxmlformats-officedocument.presentationml.slide+xml" PartName="/ppt/slides/slide8.xml"/>
  <Override ContentType="application/vnd.openxmlformats-officedocument.presentationml.slide+xml" PartName="/ppt/slides/slide9.xml"/>
  <Override ContentType="application/vnd.openxmlformats-officedocument.presentationml.tableStyles+xml" PartName="/ppt/tableStyle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Relationships xmlns="http://schemas.openxmlformats.org/package/2006/relationships"><Relationship Id="rId1" Target="ppt/presentation.xml" Type="http://schemas.openxmlformats.org/officeDocument/2006/relationships/officeDocument"/><Relationship Id="rId2" Target="docProps/thumbnail.jpeg" Type="http://schemas.openxmlformats.org/package/2006/relationships/metadata/thumbnail"/><Relationship Id="rId3" Target="docProps/core.xml" Type="http://schemas.openxmlformats.org/package/2006/relationships/metadata/core-properties"/><Relationship Id="rId4" Target="docProps/app.xml" Type="http://schemas.openxmlformats.org/officeDocument/2006/relationships/extended-properties"/></Relationships>
</file>

<file path=ppt/presentation.xml><?xml version="1.0" encoding="utf-8"?>
<p:presentation xmlns:a="http://schemas.openxmlformats.org/drawingml/2006/main" xmlns:r="http://schemas.openxmlformats.org/officeDocument/2006/relationships" xmlns:p="http://schemas.openxmlformats.org/presentationml/2006/main" saveSubsetFonts="1" embedTrueTypeFonts="true">
  <p:sldMasterIdLst>
    <p:sldMasterId id="2147483648" r:id="rId1"/>
  </p:sldMasterIdLst>
  <p:notesMasterIdLst>
    <p:notesMasterId r:id="rId39"/>
  </p:notesMasterIdLst>
  <p:sldIdLst>
    <p:sldId id="256" r:id="rId30"/>
    <p:sldId id="257" r:id="rId31"/>
    <p:sldId id="258" r:id="rId32"/>
    <p:sldId id="259" r:id="rId33"/>
    <p:sldId id="260" r:id="rId34"/>
    <p:sldId id="261" r:id="rId35"/>
    <p:sldId id="262" r:id="rId36"/>
    <p:sldId id="263" r:id="rId37"/>
    <p:sldId id="264" r:id="rId38"/>
  </p:sldIdLst>
  <p:sldSz cx="18288000" cy="10287000"/>
  <p:notesSz cx="6858000" cy="9144000"/>
  <p:embeddedFontLst>
    <p:embeddedFont>
      <p:font typeface="Bebas Neue" charset="1" panose="00000500000000000000"/>
      <p:regular r:id="rId6"/>
    </p:embeddedFont>
    <p:embeddedFont>
      <p:font typeface="Bebas Neue Bold" charset="1" panose="020B0606020202050201"/>
      <p:regular r:id="rId7"/>
    </p:embeddedFont>
    <p:embeddedFont>
      <p:font typeface="Arimo" charset="1" panose="020B0604020202020204"/>
      <p:regular r:id="rId8"/>
    </p:embeddedFont>
    <p:embeddedFont>
      <p:font typeface="Arimo Bold" charset="1" panose="020B0704020202020204"/>
      <p:regular r:id="rId9"/>
    </p:embeddedFont>
    <p:embeddedFont>
      <p:font typeface="Arimo Italics" charset="1" panose="020B0604020202090204"/>
      <p:regular r:id="rId10"/>
    </p:embeddedFont>
    <p:embeddedFont>
      <p:font typeface="Arimo Bold Italics" charset="1" panose="020B0704020202090204"/>
      <p:regular r:id="rId11"/>
    </p:embeddedFont>
    <p:embeddedFont>
      <p:font typeface="Arapey" charset="1" panose="02000000000000000000"/>
      <p:regular r:id="rId12"/>
    </p:embeddedFont>
    <p:embeddedFont>
      <p:font typeface="Arapey Bold" charset="1" panose="02000000000000000000"/>
      <p:regular r:id="rId13"/>
    </p:embeddedFont>
    <p:embeddedFont>
      <p:font typeface="Arapey Italics" charset="1" panose="02000000000000000000"/>
      <p:regular r:id="rId14"/>
    </p:embeddedFont>
    <p:embeddedFont>
      <p:font typeface="Arapey Bold Italics" charset="1" panose="02000000000000000000"/>
      <p:regular r:id="rId15"/>
    </p:embeddedFont>
    <p:embeddedFont>
      <p:font typeface="Noto Serif Display ExtraCondensed" charset="1" panose="02020506080505020204"/>
      <p:regular r:id="rId16"/>
    </p:embeddedFont>
    <p:embeddedFont>
      <p:font typeface="Noto Serif Display ExtraCondensed Bold" charset="1" panose="02020806080505020204"/>
      <p:regular r:id="rId17"/>
    </p:embeddedFont>
    <p:embeddedFont>
      <p:font typeface="Noto Serif Display ExtraCondensed Italics" charset="1" panose="02020506080505090204"/>
      <p:regular r:id="rId18"/>
    </p:embeddedFont>
    <p:embeddedFont>
      <p:font typeface="Noto Serif Display ExtraCondensed Bold Italics" charset="1" panose="02020806080505090204"/>
      <p:regular r:id="rId19"/>
    </p:embeddedFont>
    <p:embeddedFont>
      <p:font typeface="Noto Serif Display ExtraCondensed Thin" charset="1" panose="02020206080505020204"/>
      <p:regular r:id="rId20"/>
    </p:embeddedFont>
    <p:embeddedFont>
      <p:font typeface="Noto Serif Display ExtraCondensed Thin Italics" charset="1" panose="02020206080505090204"/>
      <p:regular r:id="rId21"/>
    </p:embeddedFont>
    <p:embeddedFont>
      <p:font typeface="Noto Serif Display ExtraCondensed Extra-Light" charset="1" panose="02020406080505020204"/>
      <p:regular r:id="rId22"/>
    </p:embeddedFont>
    <p:embeddedFont>
      <p:font typeface="Noto Serif Display ExtraCondensed Extra-Light Italics" charset="1" panose="02020406080505090204"/>
      <p:regular r:id="rId23"/>
    </p:embeddedFont>
    <p:embeddedFont>
      <p:font typeface="Noto Serif Display ExtraCondensed Light" charset="1" panose="02020406080505020204"/>
      <p:regular r:id="rId24"/>
    </p:embeddedFont>
    <p:embeddedFont>
      <p:font typeface="Noto Serif Display ExtraCondensed Light Italics" charset="1" panose="02020406080505090204"/>
      <p:regular r:id="rId25"/>
    </p:embeddedFont>
    <p:embeddedFont>
      <p:font typeface="Noto Serif Display ExtraCondensed Ultra-Bold" charset="1" panose="02020806080505020204"/>
      <p:regular r:id="rId26"/>
    </p:embeddedFont>
    <p:embeddedFont>
      <p:font typeface="Noto Serif Display ExtraCondensed Ultra-Bold Italics" charset="1" panose="02020806080505090204"/>
      <p:regular r:id="rId27"/>
    </p:embeddedFont>
    <p:embeddedFont>
      <p:font typeface="Noto Serif Display ExtraCondensed Heavy" charset="1" panose="02020A06080505020204"/>
      <p:regular r:id="rId28"/>
    </p:embeddedFont>
    <p:embeddedFont>
      <p:font typeface="Noto Serif Display ExtraCondensed Heavy Italics" charset="1" panose="02020A06080505090204"/>
      <p:regular r:id="rId29"/>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autoAdjust="0"/>
    <p:restoredTop sz="94622" autoAdjust="0"/>
  </p:normalViewPr>
  <p:slideViewPr>
    <p:cSldViewPr>
      <p:cViewPr varScale="1">
        <p:scale>
          <a:sx n="74" d="100"/>
          <a:sy n="74" d="100"/>
        </p:scale>
        <p:origin x="-1092" y="-90"/>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Relationships xmlns="http://schemas.openxmlformats.org/package/2006/relationships"><Relationship Id="rId1" Target="slideMasters/slideMaster1.xml" Type="http://schemas.openxmlformats.org/officeDocument/2006/relationships/slideMaster"/><Relationship Id="rId10" Target="fonts/font10.fntdata" Type="http://schemas.openxmlformats.org/officeDocument/2006/relationships/font"/><Relationship Id="rId11" Target="fonts/font11.fntdata" Type="http://schemas.openxmlformats.org/officeDocument/2006/relationships/font"/><Relationship Id="rId12" Target="fonts/font12.fntdata" Type="http://schemas.openxmlformats.org/officeDocument/2006/relationships/font"/><Relationship Id="rId13" Target="fonts/font13.fntdata" Type="http://schemas.openxmlformats.org/officeDocument/2006/relationships/font"/><Relationship Id="rId14" Target="fonts/font14.fntdata" Type="http://schemas.openxmlformats.org/officeDocument/2006/relationships/font"/><Relationship Id="rId15" Target="fonts/font15.fntdata" Type="http://schemas.openxmlformats.org/officeDocument/2006/relationships/font"/><Relationship Id="rId16" Target="fonts/font16.fntdata" Type="http://schemas.openxmlformats.org/officeDocument/2006/relationships/font"/><Relationship Id="rId17" Target="fonts/font17.fntdata" Type="http://schemas.openxmlformats.org/officeDocument/2006/relationships/font"/><Relationship Id="rId18" Target="fonts/font18.fntdata" Type="http://schemas.openxmlformats.org/officeDocument/2006/relationships/font"/><Relationship Id="rId19" Target="fonts/font19.fntdata" Type="http://schemas.openxmlformats.org/officeDocument/2006/relationships/font"/><Relationship Id="rId2" Target="presProps.xml" Type="http://schemas.openxmlformats.org/officeDocument/2006/relationships/presProps"/><Relationship Id="rId20" Target="fonts/font20.fntdata" Type="http://schemas.openxmlformats.org/officeDocument/2006/relationships/font"/><Relationship Id="rId21" Target="fonts/font21.fntdata" Type="http://schemas.openxmlformats.org/officeDocument/2006/relationships/font"/><Relationship Id="rId22" Target="fonts/font22.fntdata" Type="http://schemas.openxmlformats.org/officeDocument/2006/relationships/font"/><Relationship Id="rId23" Target="fonts/font23.fntdata" Type="http://schemas.openxmlformats.org/officeDocument/2006/relationships/font"/><Relationship Id="rId24" Target="fonts/font24.fntdata" Type="http://schemas.openxmlformats.org/officeDocument/2006/relationships/font"/><Relationship Id="rId25" Target="fonts/font25.fntdata" Type="http://schemas.openxmlformats.org/officeDocument/2006/relationships/font"/><Relationship Id="rId26" Target="fonts/font26.fntdata" Type="http://schemas.openxmlformats.org/officeDocument/2006/relationships/font"/><Relationship Id="rId27" Target="fonts/font27.fntdata" Type="http://schemas.openxmlformats.org/officeDocument/2006/relationships/font"/><Relationship Id="rId28" Target="fonts/font28.fntdata" Type="http://schemas.openxmlformats.org/officeDocument/2006/relationships/font"/><Relationship Id="rId29" Target="fonts/font29.fntdata" Type="http://schemas.openxmlformats.org/officeDocument/2006/relationships/font"/><Relationship Id="rId3" Target="viewProps.xml" Type="http://schemas.openxmlformats.org/officeDocument/2006/relationships/viewProps"/><Relationship Id="rId30" Target="slides/slide1.xml" Type="http://schemas.openxmlformats.org/officeDocument/2006/relationships/slide"/><Relationship Id="rId31" Target="slides/slide2.xml" Type="http://schemas.openxmlformats.org/officeDocument/2006/relationships/slide"/><Relationship Id="rId32" Target="slides/slide3.xml" Type="http://schemas.openxmlformats.org/officeDocument/2006/relationships/slide"/><Relationship Id="rId33" Target="slides/slide4.xml" Type="http://schemas.openxmlformats.org/officeDocument/2006/relationships/slide"/><Relationship Id="rId34" Target="slides/slide5.xml" Type="http://schemas.openxmlformats.org/officeDocument/2006/relationships/slide"/><Relationship Id="rId35" Target="slides/slide6.xml" Type="http://schemas.openxmlformats.org/officeDocument/2006/relationships/slide"/><Relationship Id="rId36" Target="slides/slide7.xml" Type="http://schemas.openxmlformats.org/officeDocument/2006/relationships/slide"/><Relationship Id="rId37" Target="slides/slide8.xml" Type="http://schemas.openxmlformats.org/officeDocument/2006/relationships/slide"/><Relationship Id="rId38" Target="slides/slide9.xml" Type="http://schemas.openxmlformats.org/officeDocument/2006/relationships/slide"/><Relationship Id="rId39" Target="notesMasters/notesMaster1.xml" Type="http://schemas.openxmlformats.org/officeDocument/2006/relationships/notesMaster"/><Relationship Id="rId4" Target="theme/theme1.xml" Type="http://schemas.openxmlformats.org/officeDocument/2006/relationships/theme"/><Relationship Id="rId40" Target="theme/theme2.xml" Type="http://schemas.openxmlformats.org/officeDocument/2006/relationships/theme"/><Relationship Id="rId41" Target="notesSlides/notesSlide1.xml" Type="http://schemas.openxmlformats.org/officeDocument/2006/relationships/notesSlide"/><Relationship Id="rId42" Target="notesSlides/notesSlide2.xml" Type="http://schemas.openxmlformats.org/officeDocument/2006/relationships/notesSlide"/><Relationship Id="rId43" Target="notesSlides/notesSlide3.xml" Type="http://schemas.openxmlformats.org/officeDocument/2006/relationships/notesSlide"/><Relationship Id="rId44" Target="notesSlides/notesSlide4.xml" Type="http://schemas.openxmlformats.org/officeDocument/2006/relationships/notesSlide"/><Relationship Id="rId45" Target="notesSlides/notesSlide5.xml" Type="http://schemas.openxmlformats.org/officeDocument/2006/relationships/notesSlide"/><Relationship Id="rId46" Target="notesSlides/notesSlide6.xml" Type="http://schemas.openxmlformats.org/officeDocument/2006/relationships/notesSlide"/><Relationship Id="rId47" Target="notesSlides/notesSlide7.xml" Type="http://schemas.openxmlformats.org/officeDocument/2006/relationships/notesSlide"/><Relationship Id="rId48" Target="notesSlides/notesSlide8.xml" Type="http://schemas.openxmlformats.org/officeDocument/2006/relationships/notesSlide"/><Relationship Id="rId5" Target="tableStyles.xml" Type="http://schemas.openxmlformats.org/officeDocument/2006/relationships/tableStyles"/><Relationship Id="rId6" Target="fonts/font6.fntdata" Type="http://schemas.openxmlformats.org/officeDocument/2006/relationships/font"/><Relationship Id="rId7" Target="fonts/font7.fntdata" Type="http://schemas.openxmlformats.org/officeDocument/2006/relationships/font"/><Relationship Id="rId8" Target="fonts/font8.fntdata" Type="http://schemas.openxmlformats.org/officeDocument/2006/relationships/font"/><Relationship Id="rId9" Target="fonts/font9.fntdata" Type="http://schemas.openxmlformats.org/officeDocument/2006/relationships/font"/></Relationships>
</file>

<file path=ppt/media/image1.png>
</file>

<file path=ppt/media/image2.svg>
</file>

<file path=ppt/media/image3.jpeg>
</file>

<file path=ppt/media/image4.jpeg>
</file>

<file path=ppt/media/image5.jpeg>
</file>

<file path=ppt/notesMasters/_rels/notesMaster1.xml.rels><?xml version="1.0" encoding="UTF-8" standalone="yes"?><Relationships xmlns="http://schemas.openxmlformats.org/package/2006/relationships"><Relationship Id="rId1" Target="../theme/theme2.xml" Type="http://schemas.openxmlformats.org/officeDocument/2006/relationships/theme"/></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1.7.2013</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1.xml" Type="http://schemas.openxmlformats.org/officeDocument/2006/relationships/slide"/></Relationships>
</file>

<file path=ppt/notesSlides/_rels/notesSlide2.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2.xml" Type="http://schemas.openxmlformats.org/officeDocument/2006/relationships/slide"/></Relationships>
</file>

<file path=ppt/notesSlides/_rels/notesSlide3.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3.xml" Type="http://schemas.openxmlformats.org/officeDocument/2006/relationships/slide"/></Relationships>
</file>

<file path=ppt/notesSlides/_rels/notesSlide4.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4.xml" Type="http://schemas.openxmlformats.org/officeDocument/2006/relationships/slide"/></Relationships>
</file>

<file path=ppt/notesSlides/_rels/notesSlide5.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5.xml" Type="http://schemas.openxmlformats.org/officeDocument/2006/relationships/slide"/></Relationships>
</file>

<file path=ppt/notesSlides/_rels/notesSlide6.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6.xml" Type="http://schemas.openxmlformats.org/officeDocument/2006/relationships/slide"/></Relationships>
</file>

<file path=ppt/notesSlides/_rels/notesSlide7.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7.xml" Type="http://schemas.openxmlformats.org/officeDocument/2006/relationships/slide"/></Relationships>
</file>

<file path=ppt/notesSlides/_rels/notesSlide8.xml.rels><?xml version="1.0" encoding="UTF-8" standalone="yes"?><Relationships xmlns="http://schemas.openxmlformats.org/package/2006/relationships"><Relationship Id="rId1" Target="../notesMasters/notesMaster1.xml" Type="http://schemas.openxmlformats.org/officeDocument/2006/relationships/notesMaster"/><Relationship Id="rId2" Target="../slides/slide8.xml" Type="http://schemas.openxmlformats.org/officeDocument/2006/relationships/slide"/></Relationships>
</file>

<file path=ppt/notesSlides/notesSlide1.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Leyyenah:</a:t>
            </a:r>
          </a:p>
          <a:p>
            <a:r>
              <a:rPr lang="en-US"/>
              <a:t>For our presentation we made a Multi-Threaded Web crawler</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2.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Leyyenah:</a:t>
            </a:r>
          </a:p>
          <a:p>
            <a:r>
              <a:rPr lang="en-US"/>
              <a:t>We equally distributed responsibilities between us four and these are each person's roles and what we were tasked with</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3.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Malik:</a:t>
            </a:r>
          </a:p>
          <a:p>
            <a:r>
              <a:rPr lang="en-US"/>
              <a:t>A multi-threaded web crawler is like a digital explorer that searches and indexes information across the internet, but in our case we're only scouring through 3 websites. </a:t>
            </a:r>
          </a:p>
          <a:p>
            <a:r>
              <a:rPr lang="en-US"/>
              <a:t/>
            </a:r>
          </a:p>
          <a:p>
            <a:r>
              <a:rPr lang="en-US"/>
              <a:t>Our objectives were to successfully implement a multi-threaded web crawler, make sure the links can be sourced from 3 different websites, and to handle exceptions to ensure it runs properly</a:t>
            </a:r>
          </a:p>
          <a:p>
            <a:r>
              <a:rPr lang="en-US"/>
              <a:t/>
            </a:r>
          </a:p>
          <a:p>
            <a:r>
              <a:rPr lang="en-US"/>
              <a:t>In order for the web crawler to run it needs to have multiple functions. These are the functions we used.</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4.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Malik:</a:t>
            </a:r>
          </a:p>
          <a:p>
            <a:r>
              <a:rPr lang="en-US"/>
              <a:t>*Read word for word for motivation part*</a:t>
            </a:r>
          </a:p>
          <a:p>
            <a:r>
              <a:rPr lang="en-US"/>
              <a:t/>
            </a:r>
          </a:p>
          <a:p>
            <a:r>
              <a:rPr lang="en-US"/>
              <a:t>So for the 3 websites, we decided to go with recipe links.</a:t>
            </a:r>
          </a:p>
          <a:p>
            <a:r>
              <a:rPr lang="en-US"/>
              <a:t/>
            </a:r>
          </a:p>
          <a:p>
            <a:r>
              <a:rPr lang="en-US"/>
              <a:t>The two main questions we asked ourselves are...</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5.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Nika</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6.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Nika:</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7.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Mujeeb</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notesSlides/notesSlide8.xml><?xml version="1.0" encoding="utf-8"?>
<p:notes xmlns:p="http://schemas.openxmlformats.org/presentationml/2006/main">
  <p:cSld>
    <p:spTree xmlns:a="http://schemas.openxmlformats.org/drawingml/2006/main" xmlns:r="http://schemas.openxmlformats.org/officeDocument/2006/relationships">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r id="{B7268E1E-0E44-426D-905E-8AD9B19D2182}" type="datetimeFigureOut">
              <a:rPr lang="cs-CZ" smtClean="0"/>
              <a:t>1.7.2013</a:t>
            </a:r>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r>
              <a:rPr lang="en-US"/>
              <a:t>Mujeeb:</a:t>
            </a:r>
            <a:endParaRPr lang="en-US" smtClean="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r id="{871B2431-D351-4C6E-A3CF-9DFAC0E3E050}" type="slidenum">
              <a:rPr lang="cs-CZ" smtClean="0"/>
              <a:t>‹#›</a:t>
            </a:r>
          </a:p>
        </p:txBody>
      </p:sp>
    </p:spTree>
  </p:cSld>
</p:notes>
</file>

<file path=ppt/slideLayouts/_rels/slideLayout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0.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11.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2.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3.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4.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5.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6.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7.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8.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_rels/slideLayout9.xml.rels><?xml version="1.0" encoding="UTF-8" standalone="yes"?><Relationships xmlns="http://schemas.openxmlformats.org/package/2006/relationships"><Relationship Id="rId1" Target="../slideMasters/slideMaster1.xml" Type="http://schemas.openxmlformats.org/officeDocument/2006/relationships/slideMaster"/></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8/1/2011</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8/1/2011</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8/1/2011</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8/1/2011</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8/1/2011</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Relationships xmlns="http://schemas.openxmlformats.org/package/2006/relationships"><Relationship Id="rId1" Target="../slideLayouts/slideLayout1.xml" Type="http://schemas.openxmlformats.org/officeDocument/2006/relationships/slideLayout"/><Relationship Id="rId10" Target="../slideLayouts/slideLayout10.xml" Type="http://schemas.openxmlformats.org/officeDocument/2006/relationships/slideLayout"/><Relationship Id="rId11" Target="../slideLayouts/slideLayout11.xml" Type="http://schemas.openxmlformats.org/officeDocument/2006/relationships/slideLayout"/><Relationship Id="rId12" Target="../theme/theme1.xml" Type="http://schemas.openxmlformats.org/officeDocument/2006/relationships/theme"/><Relationship Id="rId2" Target="../slideLayouts/slideLayout2.xml" Type="http://schemas.openxmlformats.org/officeDocument/2006/relationships/slideLayout"/><Relationship Id="rId3" Target="../slideLayouts/slideLayout3.xml" Type="http://schemas.openxmlformats.org/officeDocument/2006/relationships/slideLayout"/><Relationship Id="rId4" Target="../slideLayouts/slideLayout4.xml" Type="http://schemas.openxmlformats.org/officeDocument/2006/relationships/slideLayout"/><Relationship Id="rId5" Target="../slideLayouts/slideLayout5.xml" Type="http://schemas.openxmlformats.org/officeDocument/2006/relationships/slideLayout"/><Relationship Id="rId6" Target="../slideLayouts/slideLayout6.xml" Type="http://schemas.openxmlformats.org/officeDocument/2006/relationships/slideLayout"/><Relationship Id="rId7" Target="../slideLayouts/slideLayout7.xml" Type="http://schemas.openxmlformats.org/officeDocument/2006/relationships/slideLayout"/><Relationship Id="rId8" Target="../slideLayouts/slideLayout8.xml" Type="http://schemas.openxmlformats.org/officeDocument/2006/relationships/slideLayout"/><Relationship Id="rId9" Target="../slideLayouts/slideLayout9.xml" Type="http://schemas.openxmlformats.org/officeDocument/2006/relationships/slideLayout"/></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8/1/2011</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1.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s>
</file>

<file path=ppt/slides/_rels/slide2.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2.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s>
</file>

<file path=ppt/slides/_rels/slide3.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3.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s>
</file>

<file path=ppt/slides/_rels/slide4.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4.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s>
</file>

<file path=ppt/slides/_rels/slide5.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5.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3.jpeg" Type="http://schemas.openxmlformats.org/officeDocument/2006/relationships/image"/></Relationships>
</file>

<file path=ppt/slides/_rels/slide6.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6.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4.jpeg" Type="http://schemas.openxmlformats.org/officeDocument/2006/relationships/image"/></Relationships>
</file>

<file path=ppt/slides/_rels/slide7.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7.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 Id="rId5" Target="../media/image5.jpeg" Type="http://schemas.openxmlformats.org/officeDocument/2006/relationships/image"/></Relationships>
</file>

<file path=ppt/slides/_rels/slide8.xml.rels><?xml version="1.0" encoding="UTF-8" standalone="yes"?><Relationships xmlns="http://schemas.openxmlformats.org/package/2006/relationships"><Relationship Id="rId1" Target="../slideLayouts/slideLayout7.xml" Type="http://schemas.openxmlformats.org/officeDocument/2006/relationships/slideLayout"/><Relationship Id="rId2" Target="../notesSlides/notesSlide8.xml" Type="http://schemas.openxmlformats.org/officeDocument/2006/relationships/notesSlide"/><Relationship Id="rId3" Target="../media/image1.png" Type="http://schemas.openxmlformats.org/officeDocument/2006/relationships/image"/><Relationship Id="rId4" Target="../media/image2.svg" Type="http://schemas.openxmlformats.org/officeDocument/2006/relationships/image"/></Relationships>
</file>

<file path=ppt/slides/_rels/slide9.xml.rels><?xml version="1.0" encoding="UTF-8" standalone="yes"?><Relationships xmlns="http://schemas.openxmlformats.org/package/2006/relationships"><Relationship Id="rId1" Target="../slideLayouts/slideLayout7.xml" Type="http://schemas.openxmlformats.org/officeDocument/2006/relationships/slideLayout"/><Relationship Id="rId2" Target="../media/image1.png" Type="http://schemas.openxmlformats.org/officeDocument/2006/relationships/image"/><Relationship Id="rId3" Target="../media/image2.svg" Type="http://schemas.openxmlformats.org/officeDocument/2006/relationships/image"/></Relationships>
</file>

<file path=ppt/slides/slide1.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false" flipV="false" rot="0">
            <a:off x="0" y="0"/>
            <a:ext cx="10377806" cy="10287000"/>
          </a:xfrm>
          <a:custGeom>
            <a:avLst/>
            <a:gdLst/>
            <a:ahLst/>
            <a:cxnLst/>
            <a:rect r="r" b="b" t="t" l="l"/>
            <a:pathLst>
              <a:path h="10287000" w="10377806">
                <a:moveTo>
                  <a:pt x="0" y="0"/>
                </a:moveTo>
                <a:lnTo>
                  <a:pt x="10377806" y="0"/>
                </a:lnTo>
                <a:lnTo>
                  <a:pt x="10377806" y="10287000"/>
                </a:lnTo>
                <a:lnTo>
                  <a:pt x="0" y="10287000"/>
                </a:lnTo>
                <a:lnTo>
                  <a:pt x="0"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true" flipV="false" rot="0">
            <a:off x="10377806" y="0"/>
            <a:ext cx="10377806" cy="10287000"/>
          </a:xfrm>
          <a:custGeom>
            <a:avLst/>
            <a:gdLst/>
            <a:ahLst/>
            <a:cxnLst/>
            <a:rect r="r" b="b" t="t" l="l"/>
            <a:pathLst>
              <a:path h="10287000" w="10377806">
                <a:moveTo>
                  <a:pt x="10377806" y="0"/>
                </a:moveTo>
                <a:lnTo>
                  <a:pt x="0" y="0"/>
                </a:lnTo>
                <a:lnTo>
                  <a:pt x="0" y="10287000"/>
                </a:lnTo>
                <a:lnTo>
                  <a:pt x="10377806" y="10287000"/>
                </a:lnTo>
                <a:lnTo>
                  <a:pt x="10377806"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4026746" y="5844075"/>
            <a:ext cx="10234508" cy="1801685"/>
            <a:chOff x="0" y="0"/>
            <a:chExt cx="6214622" cy="1106170"/>
          </a:xfrm>
        </p:grpSpPr>
        <p:sp>
          <p:nvSpPr>
            <p:cNvPr name="Freeform 5" id="5"/>
            <p:cNvSpPr/>
            <p:nvPr/>
          </p:nvSpPr>
          <p:spPr>
            <a:xfrm flipH="false" flipV="false" rot="0">
              <a:off x="0" y="0"/>
              <a:ext cx="6215892" cy="1107440"/>
            </a:xfrm>
            <a:custGeom>
              <a:avLst/>
              <a:gdLst/>
              <a:ahLst/>
              <a:cxnLst/>
              <a:rect r="r" b="b" t="t" l="l"/>
              <a:pathLst>
                <a:path h="1107440" w="6215892">
                  <a:moveTo>
                    <a:pt x="5662172" y="45720"/>
                  </a:moveTo>
                  <a:cubicBezTo>
                    <a:pt x="5941572" y="45720"/>
                    <a:pt x="6168902" y="273050"/>
                    <a:pt x="6168902" y="552450"/>
                  </a:cubicBezTo>
                  <a:cubicBezTo>
                    <a:pt x="6168902" y="831850"/>
                    <a:pt x="5941572" y="1059180"/>
                    <a:pt x="5662172" y="1059180"/>
                  </a:cubicBezTo>
                  <a:lnTo>
                    <a:pt x="553720" y="1059180"/>
                  </a:lnTo>
                  <a:cubicBezTo>
                    <a:pt x="274320" y="1059180"/>
                    <a:pt x="46990" y="831850"/>
                    <a:pt x="46990" y="552450"/>
                  </a:cubicBezTo>
                  <a:cubicBezTo>
                    <a:pt x="46990" y="273050"/>
                    <a:pt x="274320" y="45720"/>
                    <a:pt x="553720" y="45720"/>
                  </a:cubicBezTo>
                  <a:lnTo>
                    <a:pt x="5662172" y="45720"/>
                  </a:lnTo>
                  <a:moveTo>
                    <a:pt x="5662172" y="0"/>
                  </a:moveTo>
                  <a:lnTo>
                    <a:pt x="553720" y="0"/>
                  </a:lnTo>
                  <a:cubicBezTo>
                    <a:pt x="247650" y="0"/>
                    <a:pt x="0" y="247650"/>
                    <a:pt x="0" y="553720"/>
                  </a:cubicBezTo>
                  <a:cubicBezTo>
                    <a:pt x="0" y="859790"/>
                    <a:pt x="247650" y="1107440"/>
                    <a:pt x="553720" y="1107440"/>
                  </a:cubicBezTo>
                  <a:lnTo>
                    <a:pt x="5662172" y="1107440"/>
                  </a:lnTo>
                  <a:cubicBezTo>
                    <a:pt x="5968242" y="1107440"/>
                    <a:pt x="6215892" y="859790"/>
                    <a:pt x="6215892" y="553720"/>
                  </a:cubicBezTo>
                  <a:cubicBezTo>
                    <a:pt x="6214622" y="247650"/>
                    <a:pt x="5966972" y="0"/>
                    <a:pt x="5662172" y="0"/>
                  </a:cubicBezTo>
                  <a:close/>
                </a:path>
              </a:pathLst>
            </a:custGeom>
            <a:solidFill>
              <a:srgbClr val="BAC6C6"/>
            </a:solidFill>
          </p:spPr>
        </p:sp>
      </p:grpSp>
      <p:sp>
        <p:nvSpPr>
          <p:cNvPr name="TextBox 6" id="6"/>
          <p:cNvSpPr txBox="true"/>
          <p:nvPr/>
        </p:nvSpPr>
        <p:spPr>
          <a:xfrm rot="0">
            <a:off x="1195897" y="2598009"/>
            <a:ext cx="15896206" cy="2741952"/>
          </a:xfrm>
          <a:prstGeom prst="rect">
            <a:avLst/>
          </a:prstGeom>
        </p:spPr>
        <p:txBody>
          <a:bodyPr anchor="t" rtlCol="false" tIns="0" lIns="0" bIns="0" rIns="0">
            <a:spAutoFit/>
          </a:bodyPr>
          <a:lstStyle/>
          <a:p>
            <a:pPr algn="ctr">
              <a:lnSpc>
                <a:spcPts val="11093"/>
              </a:lnSpc>
              <a:spcBef>
                <a:spcPct val="0"/>
              </a:spcBef>
            </a:pPr>
            <a:r>
              <a:rPr lang="en-US" sz="7924" spc="1592">
                <a:solidFill>
                  <a:srgbClr val="FFFFFF"/>
                </a:solidFill>
                <a:latin typeface="Noto Serif Display ExtraCondensed Heavy"/>
              </a:rPr>
              <a:t>MULTI-THREADED WEBCRAWLER </a:t>
            </a:r>
          </a:p>
        </p:txBody>
      </p:sp>
      <p:sp>
        <p:nvSpPr>
          <p:cNvPr name="TextBox 7" id="7"/>
          <p:cNvSpPr txBox="true"/>
          <p:nvPr/>
        </p:nvSpPr>
        <p:spPr>
          <a:xfrm rot="0">
            <a:off x="5043088" y="6896198"/>
            <a:ext cx="8404131" cy="586372"/>
          </a:xfrm>
          <a:prstGeom prst="rect">
            <a:avLst/>
          </a:prstGeom>
        </p:spPr>
        <p:txBody>
          <a:bodyPr anchor="t" rtlCol="false" tIns="0" lIns="0" bIns="0" rIns="0">
            <a:spAutoFit/>
          </a:bodyPr>
          <a:lstStyle/>
          <a:p>
            <a:pPr algn="ctr">
              <a:lnSpc>
                <a:spcPts val="2301"/>
              </a:lnSpc>
            </a:pPr>
            <a:r>
              <a:rPr lang="en-US" sz="2018" spc="742">
                <a:solidFill>
                  <a:srgbClr val="DCE2E2"/>
                </a:solidFill>
                <a:latin typeface="Arapey Bold"/>
              </a:rPr>
              <a:t>GROUP MEMBERS:MALIK SYED,ABDULMUJEEB AHMED, NIKALI WOOD,LEYYENAH SOPHIE </a:t>
            </a:r>
          </a:p>
        </p:txBody>
      </p:sp>
      <p:sp>
        <p:nvSpPr>
          <p:cNvPr name="TextBox 8" id="8"/>
          <p:cNvSpPr txBox="true"/>
          <p:nvPr/>
        </p:nvSpPr>
        <p:spPr>
          <a:xfrm rot="0">
            <a:off x="4840781" y="6071209"/>
            <a:ext cx="8606437" cy="301142"/>
          </a:xfrm>
          <a:prstGeom prst="rect">
            <a:avLst/>
          </a:prstGeom>
        </p:spPr>
        <p:txBody>
          <a:bodyPr anchor="t" rtlCol="false" tIns="0" lIns="0" bIns="0" rIns="0">
            <a:spAutoFit/>
          </a:bodyPr>
          <a:lstStyle/>
          <a:p>
            <a:pPr algn="ctr">
              <a:lnSpc>
                <a:spcPts val="2302"/>
              </a:lnSpc>
            </a:pPr>
            <a:r>
              <a:rPr lang="en-US" sz="2019" spc="743">
                <a:solidFill>
                  <a:srgbClr val="DCE2E2"/>
                </a:solidFill>
                <a:latin typeface="Arapey Bold"/>
              </a:rPr>
              <a:t>GROUP NUMBER: 22</a:t>
            </a:r>
          </a:p>
        </p:txBody>
      </p:sp>
      <p:sp>
        <p:nvSpPr>
          <p:cNvPr name="TextBox 9" id="9"/>
          <p:cNvSpPr txBox="true"/>
          <p:nvPr/>
        </p:nvSpPr>
        <p:spPr>
          <a:xfrm rot="0">
            <a:off x="4812206" y="6502753"/>
            <a:ext cx="8606437" cy="301142"/>
          </a:xfrm>
          <a:prstGeom prst="rect">
            <a:avLst/>
          </a:prstGeom>
        </p:spPr>
        <p:txBody>
          <a:bodyPr anchor="t" rtlCol="false" tIns="0" lIns="0" bIns="0" rIns="0">
            <a:spAutoFit/>
          </a:bodyPr>
          <a:lstStyle/>
          <a:p>
            <a:pPr algn="ctr">
              <a:lnSpc>
                <a:spcPts val="2302"/>
              </a:lnSpc>
            </a:pPr>
            <a:r>
              <a:rPr lang="en-US" sz="2019" spc="743">
                <a:solidFill>
                  <a:srgbClr val="DCE2E2"/>
                </a:solidFill>
                <a:latin typeface="Arapey Bold"/>
              </a:rPr>
              <a:t>GROUP NAME: JICS</a:t>
            </a:r>
          </a:p>
        </p:txBody>
      </p:sp>
    </p:spTree>
  </p:cSld>
  <p:clrMapOvr>
    <a:masterClrMapping/>
  </p:clrMapOvr>
</p:sld>
</file>

<file path=ppt/slides/slide2.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true" flipV="false" rot="0">
            <a:off x="10377806" y="0"/>
            <a:ext cx="10377806" cy="10287000"/>
          </a:xfrm>
          <a:custGeom>
            <a:avLst/>
            <a:gdLst/>
            <a:ahLst/>
            <a:cxnLst/>
            <a:rect r="r" b="b" t="t" l="l"/>
            <a:pathLst>
              <a:path h="10287000" w="10377806">
                <a:moveTo>
                  <a:pt x="10377806" y="0"/>
                </a:moveTo>
                <a:lnTo>
                  <a:pt x="0" y="0"/>
                </a:lnTo>
                <a:lnTo>
                  <a:pt x="0" y="10287000"/>
                </a:lnTo>
                <a:lnTo>
                  <a:pt x="10377806" y="10287000"/>
                </a:lnTo>
                <a:lnTo>
                  <a:pt x="10377806"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0" y="0"/>
            <a:ext cx="10377806" cy="10287000"/>
          </a:xfrm>
          <a:custGeom>
            <a:avLst/>
            <a:gdLst/>
            <a:ahLst/>
            <a:cxnLst/>
            <a:rect r="r" b="b" t="t" l="l"/>
            <a:pathLst>
              <a:path h="10287000" w="10377806">
                <a:moveTo>
                  <a:pt x="0" y="0"/>
                </a:moveTo>
                <a:lnTo>
                  <a:pt x="10377806" y="0"/>
                </a:lnTo>
                <a:lnTo>
                  <a:pt x="10377806" y="10287000"/>
                </a:lnTo>
                <a:lnTo>
                  <a:pt x="0" y="10287000"/>
                </a:lnTo>
                <a:lnTo>
                  <a:pt x="0"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grpSp>
        <p:nvGrpSpPr>
          <p:cNvPr name="Group 4" id="4"/>
          <p:cNvGrpSpPr/>
          <p:nvPr/>
        </p:nvGrpSpPr>
        <p:grpSpPr>
          <a:xfrm rot="0">
            <a:off x="1028700" y="2909202"/>
            <a:ext cx="7527642" cy="2651301"/>
            <a:chOff x="0" y="0"/>
            <a:chExt cx="988026" cy="347991"/>
          </a:xfrm>
        </p:grpSpPr>
        <p:sp>
          <p:nvSpPr>
            <p:cNvPr name="Freeform 5" id="5"/>
            <p:cNvSpPr/>
            <p:nvPr/>
          </p:nvSpPr>
          <p:spPr>
            <a:xfrm flipH="false" flipV="false" rot="0">
              <a:off x="0" y="0"/>
              <a:ext cx="988026" cy="347991"/>
            </a:xfrm>
            <a:custGeom>
              <a:avLst/>
              <a:gdLst/>
              <a:ahLst/>
              <a:cxnLst/>
              <a:rect r="r" b="b" t="t" l="l"/>
              <a:pathLst>
                <a:path h="347991" w="988026">
                  <a:moveTo>
                    <a:pt x="784826" y="0"/>
                  </a:moveTo>
                  <a:cubicBezTo>
                    <a:pt x="897050" y="0"/>
                    <a:pt x="988026" y="77901"/>
                    <a:pt x="988026" y="173996"/>
                  </a:cubicBezTo>
                  <a:cubicBezTo>
                    <a:pt x="988026" y="270091"/>
                    <a:pt x="897050" y="347991"/>
                    <a:pt x="784826" y="347991"/>
                  </a:cubicBezTo>
                  <a:lnTo>
                    <a:pt x="203200" y="347991"/>
                  </a:lnTo>
                  <a:cubicBezTo>
                    <a:pt x="90976" y="347991"/>
                    <a:pt x="0" y="270091"/>
                    <a:pt x="0" y="173996"/>
                  </a:cubicBezTo>
                  <a:cubicBezTo>
                    <a:pt x="0" y="77901"/>
                    <a:pt x="90976" y="0"/>
                    <a:pt x="203200" y="0"/>
                  </a:cubicBezTo>
                  <a:close/>
                </a:path>
              </a:pathLst>
            </a:custGeom>
            <a:solidFill>
              <a:srgbClr val="BAC6C6"/>
            </a:solidFill>
          </p:spPr>
        </p:sp>
        <p:sp>
          <p:nvSpPr>
            <p:cNvPr name="TextBox 6" id="6"/>
            <p:cNvSpPr txBox="true"/>
            <p:nvPr/>
          </p:nvSpPr>
          <p:spPr>
            <a:xfrm>
              <a:off x="0" y="0"/>
              <a:ext cx="988026" cy="347991"/>
            </a:xfrm>
            <a:prstGeom prst="rect">
              <a:avLst/>
            </a:prstGeom>
          </p:spPr>
          <p:txBody>
            <a:bodyPr anchor="ctr" rtlCol="false" tIns="50800" lIns="50800" bIns="50800" rIns="50800"/>
            <a:lstStyle/>
            <a:p>
              <a:pPr>
                <a:lnSpc>
                  <a:spcPts val="1888"/>
                </a:lnSpc>
              </a:pPr>
            </a:p>
          </p:txBody>
        </p:sp>
      </p:grpSp>
      <p:sp>
        <p:nvSpPr>
          <p:cNvPr name="TextBox 7" id="7"/>
          <p:cNvSpPr txBox="true"/>
          <p:nvPr/>
        </p:nvSpPr>
        <p:spPr>
          <a:xfrm rot="0">
            <a:off x="783899" y="824342"/>
            <a:ext cx="16720203" cy="1358939"/>
          </a:xfrm>
          <a:prstGeom prst="rect">
            <a:avLst/>
          </a:prstGeom>
        </p:spPr>
        <p:txBody>
          <a:bodyPr anchor="t" rtlCol="false" tIns="0" lIns="0" bIns="0" rIns="0">
            <a:spAutoFit/>
          </a:bodyPr>
          <a:lstStyle/>
          <a:p>
            <a:pPr algn="ctr">
              <a:lnSpc>
                <a:spcPts val="11197"/>
              </a:lnSpc>
              <a:spcBef>
                <a:spcPct val="0"/>
              </a:spcBef>
            </a:pPr>
            <a:r>
              <a:rPr lang="en-US" sz="7998" spc="1607">
                <a:solidFill>
                  <a:srgbClr val="FFFFFF"/>
                </a:solidFill>
                <a:latin typeface="Noto Serif Display ExtraCondensed Heavy"/>
              </a:rPr>
              <a:t>MEMBER RESPONSIBILITY</a:t>
            </a:r>
          </a:p>
        </p:txBody>
      </p:sp>
      <p:sp>
        <p:nvSpPr>
          <p:cNvPr name="TextBox 8" id="8"/>
          <p:cNvSpPr txBox="true"/>
          <p:nvPr/>
        </p:nvSpPr>
        <p:spPr>
          <a:xfrm rot="0">
            <a:off x="3251730" y="3211123"/>
            <a:ext cx="2987619" cy="582930"/>
          </a:xfrm>
          <a:prstGeom prst="rect">
            <a:avLst/>
          </a:prstGeom>
        </p:spPr>
        <p:txBody>
          <a:bodyPr anchor="t" rtlCol="false" tIns="0" lIns="0" bIns="0" rIns="0">
            <a:spAutoFit/>
          </a:bodyPr>
          <a:lstStyle/>
          <a:p>
            <a:pPr algn="ctr">
              <a:lnSpc>
                <a:spcPts val="4559"/>
              </a:lnSpc>
            </a:pPr>
            <a:r>
              <a:rPr lang="en-US" sz="3999" spc="1471">
                <a:solidFill>
                  <a:srgbClr val="000000"/>
                </a:solidFill>
                <a:latin typeface="Arapey"/>
              </a:rPr>
              <a:t>MALIK</a:t>
            </a:r>
          </a:p>
        </p:txBody>
      </p:sp>
      <p:grpSp>
        <p:nvGrpSpPr>
          <p:cNvPr name="Group 9" id="9"/>
          <p:cNvGrpSpPr/>
          <p:nvPr/>
        </p:nvGrpSpPr>
        <p:grpSpPr>
          <a:xfrm rot="0">
            <a:off x="9252002" y="2909202"/>
            <a:ext cx="7527642" cy="2651301"/>
            <a:chOff x="0" y="0"/>
            <a:chExt cx="988026" cy="347991"/>
          </a:xfrm>
        </p:grpSpPr>
        <p:sp>
          <p:nvSpPr>
            <p:cNvPr name="Freeform 10" id="10"/>
            <p:cNvSpPr/>
            <p:nvPr/>
          </p:nvSpPr>
          <p:spPr>
            <a:xfrm flipH="false" flipV="false" rot="0">
              <a:off x="0" y="0"/>
              <a:ext cx="988026" cy="347991"/>
            </a:xfrm>
            <a:custGeom>
              <a:avLst/>
              <a:gdLst/>
              <a:ahLst/>
              <a:cxnLst/>
              <a:rect r="r" b="b" t="t" l="l"/>
              <a:pathLst>
                <a:path h="347991" w="988026">
                  <a:moveTo>
                    <a:pt x="784826" y="0"/>
                  </a:moveTo>
                  <a:cubicBezTo>
                    <a:pt x="897050" y="0"/>
                    <a:pt x="988026" y="77901"/>
                    <a:pt x="988026" y="173996"/>
                  </a:cubicBezTo>
                  <a:cubicBezTo>
                    <a:pt x="988026" y="270091"/>
                    <a:pt x="897050" y="347991"/>
                    <a:pt x="784826" y="347991"/>
                  </a:cubicBezTo>
                  <a:lnTo>
                    <a:pt x="203200" y="347991"/>
                  </a:lnTo>
                  <a:cubicBezTo>
                    <a:pt x="90976" y="347991"/>
                    <a:pt x="0" y="270091"/>
                    <a:pt x="0" y="173996"/>
                  </a:cubicBezTo>
                  <a:cubicBezTo>
                    <a:pt x="0" y="77901"/>
                    <a:pt x="90976" y="0"/>
                    <a:pt x="203200" y="0"/>
                  </a:cubicBezTo>
                  <a:close/>
                </a:path>
              </a:pathLst>
            </a:custGeom>
            <a:solidFill>
              <a:srgbClr val="BAC6C6"/>
            </a:solidFill>
          </p:spPr>
        </p:sp>
        <p:sp>
          <p:nvSpPr>
            <p:cNvPr name="TextBox 11" id="11"/>
            <p:cNvSpPr txBox="true"/>
            <p:nvPr/>
          </p:nvSpPr>
          <p:spPr>
            <a:xfrm>
              <a:off x="0" y="0"/>
              <a:ext cx="988026" cy="347991"/>
            </a:xfrm>
            <a:prstGeom prst="rect">
              <a:avLst/>
            </a:prstGeom>
          </p:spPr>
          <p:txBody>
            <a:bodyPr anchor="ctr" rtlCol="false" tIns="50800" lIns="50800" bIns="50800" rIns="50800"/>
            <a:lstStyle/>
            <a:p>
              <a:pPr>
                <a:lnSpc>
                  <a:spcPts val="1774"/>
                </a:lnSpc>
              </a:pPr>
            </a:p>
          </p:txBody>
        </p:sp>
      </p:grpSp>
      <p:sp>
        <p:nvSpPr>
          <p:cNvPr name="TextBox 12" id="12"/>
          <p:cNvSpPr txBox="true"/>
          <p:nvPr/>
        </p:nvSpPr>
        <p:spPr>
          <a:xfrm rot="0">
            <a:off x="11537179" y="3211123"/>
            <a:ext cx="2987619" cy="582930"/>
          </a:xfrm>
          <a:prstGeom prst="rect">
            <a:avLst/>
          </a:prstGeom>
        </p:spPr>
        <p:txBody>
          <a:bodyPr anchor="t" rtlCol="false" tIns="0" lIns="0" bIns="0" rIns="0">
            <a:spAutoFit/>
          </a:bodyPr>
          <a:lstStyle/>
          <a:p>
            <a:pPr algn="ctr">
              <a:lnSpc>
                <a:spcPts val="4559"/>
              </a:lnSpc>
            </a:pPr>
            <a:r>
              <a:rPr lang="en-US" sz="3999" spc="1471">
                <a:solidFill>
                  <a:srgbClr val="000000"/>
                </a:solidFill>
                <a:latin typeface="Arapey"/>
              </a:rPr>
              <a:t>MUJEEB</a:t>
            </a:r>
          </a:p>
        </p:txBody>
      </p:sp>
      <p:grpSp>
        <p:nvGrpSpPr>
          <p:cNvPr name="Group 13" id="13"/>
          <p:cNvGrpSpPr/>
          <p:nvPr/>
        </p:nvGrpSpPr>
        <p:grpSpPr>
          <a:xfrm rot="0">
            <a:off x="1028700" y="6246698"/>
            <a:ext cx="7527642" cy="2651301"/>
            <a:chOff x="0" y="0"/>
            <a:chExt cx="988026" cy="347991"/>
          </a:xfrm>
        </p:grpSpPr>
        <p:sp>
          <p:nvSpPr>
            <p:cNvPr name="Freeform 14" id="14"/>
            <p:cNvSpPr/>
            <p:nvPr/>
          </p:nvSpPr>
          <p:spPr>
            <a:xfrm flipH="false" flipV="false" rot="0">
              <a:off x="0" y="0"/>
              <a:ext cx="988026" cy="347991"/>
            </a:xfrm>
            <a:custGeom>
              <a:avLst/>
              <a:gdLst/>
              <a:ahLst/>
              <a:cxnLst/>
              <a:rect r="r" b="b" t="t" l="l"/>
              <a:pathLst>
                <a:path h="347991" w="988026">
                  <a:moveTo>
                    <a:pt x="784826" y="0"/>
                  </a:moveTo>
                  <a:cubicBezTo>
                    <a:pt x="897050" y="0"/>
                    <a:pt x="988026" y="77901"/>
                    <a:pt x="988026" y="173996"/>
                  </a:cubicBezTo>
                  <a:cubicBezTo>
                    <a:pt x="988026" y="270091"/>
                    <a:pt x="897050" y="347991"/>
                    <a:pt x="784826" y="347991"/>
                  </a:cubicBezTo>
                  <a:lnTo>
                    <a:pt x="203200" y="347991"/>
                  </a:lnTo>
                  <a:cubicBezTo>
                    <a:pt x="90976" y="347991"/>
                    <a:pt x="0" y="270091"/>
                    <a:pt x="0" y="173996"/>
                  </a:cubicBezTo>
                  <a:cubicBezTo>
                    <a:pt x="0" y="77901"/>
                    <a:pt x="90976" y="0"/>
                    <a:pt x="203200" y="0"/>
                  </a:cubicBezTo>
                  <a:close/>
                </a:path>
              </a:pathLst>
            </a:custGeom>
            <a:solidFill>
              <a:srgbClr val="BAC6C6"/>
            </a:solidFill>
          </p:spPr>
        </p:sp>
        <p:sp>
          <p:nvSpPr>
            <p:cNvPr name="TextBox 15" id="15"/>
            <p:cNvSpPr txBox="true"/>
            <p:nvPr/>
          </p:nvSpPr>
          <p:spPr>
            <a:xfrm>
              <a:off x="0" y="0"/>
              <a:ext cx="988026" cy="347991"/>
            </a:xfrm>
            <a:prstGeom prst="rect">
              <a:avLst/>
            </a:prstGeom>
          </p:spPr>
          <p:txBody>
            <a:bodyPr anchor="ctr" rtlCol="false" tIns="50800" lIns="50800" bIns="50800" rIns="50800"/>
            <a:lstStyle/>
            <a:p>
              <a:pPr>
                <a:lnSpc>
                  <a:spcPts val="1774"/>
                </a:lnSpc>
              </a:pPr>
            </a:p>
          </p:txBody>
        </p:sp>
      </p:grpSp>
      <p:sp>
        <p:nvSpPr>
          <p:cNvPr name="TextBox 16" id="16"/>
          <p:cNvSpPr txBox="true"/>
          <p:nvPr/>
        </p:nvSpPr>
        <p:spPr>
          <a:xfrm rot="0">
            <a:off x="3388845" y="6513818"/>
            <a:ext cx="2807352" cy="582930"/>
          </a:xfrm>
          <a:prstGeom prst="rect">
            <a:avLst/>
          </a:prstGeom>
        </p:spPr>
        <p:txBody>
          <a:bodyPr anchor="t" rtlCol="false" tIns="0" lIns="0" bIns="0" rIns="0">
            <a:spAutoFit/>
          </a:bodyPr>
          <a:lstStyle/>
          <a:p>
            <a:pPr algn="ctr">
              <a:lnSpc>
                <a:spcPts val="4559"/>
              </a:lnSpc>
            </a:pPr>
            <a:r>
              <a:rPr lang="en-US" sz="3999" spc="1471">
                <a:solidFill>
                  <a:srgbClr val="000000"/>
                </a:solidFill>
                <a:latin typeface="Arapey"/>
              </a:rPr>
              <a:t>NIKA</a:t>
            </a:r>
          </a:p>
        </p:txBody>
      </p:sp>
      <p:grpSp>
        <p:nvGrpSpPr>
          <p:cNvPr name="Group 17" id="17"/>
          <p:cNvGrpSpPr/>
          <p:nvPr/>
        </p:nvGrpSpPr>
        <p:grpSpPr>
          <a:xfrm rot="0">
            <a:off x="9144000" y="6246698"/>
            <a:ext cx="7527642" cy="2651301"/>
            <a:chOff x="0" y="0"/>
            <a:chExt cx="988026" cy="347991"/>
          </a:xfrm>
        </p:grpSpPr>
        <p:sp>
          <p:nvSpPr>
            <p:cNvPr name="Freeform 18" id="18"/>
            <p:cNvSpPr/>
            <p:nvPr/>
          </p:nvSpPr>
          <p:spPr>
            <a:xfrm flipH="false" flipV="false" rot="0">
              <a:off x="0" y="0"/>
              <a:ext cx="988026" cy="347991"/>
            </a:xfrm>
            <a:custGeom>
              <a:avLst/>
              <a:gdLst/>
              <a:ahLst/>
              <a:cxnLst/>
              <a:rect r="r" b="b" t="t" l="l"/>
              <a:pathLst>
                <a:path h="347991" w="988026">
                  <a:moveTo>
                    <a:pt x="784826" y="0"/>
                  </a:moveTo>
                  <a:cubicBezTo>
                    <a:pt x="897050" y="0"/>
                    <a:pt x="988026" y="77901"/>
                    <a:pt x="988026" y="173996"/>
                  </a:cubicBezTo>
                  <a:cubicBezTo>
                    <a:pt x="988026" y="270091"/>
                    <a:pt x="897050" y="347991"/>
                    <a:pt x="784826" y="347991"/>
                  </a:cubicBezTo>
                  <a:lnTo>
                    <a:pt x="203200" y="347991"/>
                  </a:lnTo>
                  <a:cubicBezTo>
                    <a:pt x="90976" y="347991"/>
                    <a:pt x="0" y="270091"/>
                    <a:pt x="0" y="173996"/>
                  </a:cubicBezTo>
                  <a:cubicBezTo>
                    <a:pt x="0" y="77901"/>
                    <a:pt x="90976" y="0"/>
                    <a:pt x="203200" y="0"/>
                  </a:cubicBezTo>
                  <a:close/>
                </a:path>
              </a:pathLst>
            </a:custGeom>
            <a:solidFill>
              <a:srgbClr val="BAC6C6"/>
            </a:solidFill>
          </p:spPr>
        </p:sp>
        <p:sp>
          <p:nvSpPr>
            <p:cNvPr name="TextBox 19" id="19"/>
            <p:cNvSpPr txBox="true"/>
            <p:nvPr/>
          </p:nvSpPr>
          <p:spPr>
            <a:xfrm>
              <a:off x="0" y="0"/>
              <a:ext cx="988026" cy="347991"/>
            </a:xfrm>
            <a:prstGeom prst="rect">
              <a:avLst/>
            </a:prstGeom>
          </p:spPr>
          <p:txBody>
            <a:bodyPr anchor="ctr" rtlCol="false" tIns="50800" lIns="50800" bIns="50800" rIns="50800"/>
            <a:lstStyle/>
            <a:p>
              <a:pPr>
                <a:lnSpc>
                  <a:spcPts val="1774"/>
                </a:lnSpc>
              </a:pPr>
            </a:p>
          </p:txBody>
        </p:sp>
      </p:grpSp>
      <p:sp>
        <p:nvSpPr>
          <p:cNvPr name="TextBox 20" id="20"/>
          <p:cNvSpPr txBox="true"/>
          <p:nvPr/>
        </p:nvSpPr>
        <p:spPr>
          <a:xfrm rot="0">
            <a:off x="11123221" y="6513818"/>
            <a:ext cx="3815535" cy="582930"/>
          </a:xfrm>
          <a:prstGeom prst="rect">
            <a:avLst/>
          </a:prstGeom>
        </p:spPr>
        <p:txBody>
          <a:bodyPr anchor="t" rtlCol="false" tIns="0" lIns="0" bIns="0" rIns="0">
            <a:spAutoFit/>
          </a:bodyPr>
          <a:lstStyle/>
          <a:p>
            <a:pPr algn="ctr">
              <a:lnSpc>
                <a:spcPts val="4559"/>
              </a:lnSpc>
            </a:pPr>
            <a:r>
              <a:rPr lang="en-US" sz="3999" spc="1471">
                <a:solidFill>
                  <a:srgbClr val="000000"/>
                </a:solidFill>
                <a:latin typeface="Arapey"/>
              </a:rPr>
              <a:t>LEYYENAH</a:t>
            </a:r>
          </a:p>
        </p:txBody>
      </p:sp>
      <p:sp>
        <p:nvSpPr>
          <p:cNvPr name="TextBox 21" id="21"/>
          <p:cNvSpPr txBox="true"/>
          <p:nvPr/>
        </p:nvSpPr>
        <p:spPr>
          <a:xfrm rot="0">
            <a:off x="1517254" y="3892215"/>
            <a:ext cx="6456570" cy="1057275"/>
          </a:xfrm>
          <a:prstGeom prst="rect">
            <a:avLst/>
          </a:prstGeom>
        </p:spPr>
        <p:txBody>
          <a:bodyPr anchor="t" rtlCol="false" tIns="0" lIns="0" bIns="0" rIns="0">
            <a:spAutoFit/>
          </a:bodyPr>
          <a:lstStyle/>
          <a:p>
            <a:pPr algn="ctr">
              <a:lnSpc>
                <a:spcPts val="4200"/>
              </a:lnSpc>
            </a:pPr>
            <a:r>
              <a:rPr lang="en-US" sz="3000" spc="602">
                <a:solidFill>
                  <a:srgbClr val="000000"/>
                </a:solidFill>
                <a:latin typeface="Arapey"/>
              </a:rPr>
              <a:t>Coding</a:t>
            </a:r>
          </a:p>
          <a:p>
            <a:pPr algn="ctr">
              <a:lnSpc>
                <a:spcPts val="4200"/>
              </a:lnSpc>
            </a:pPr>
            <a:r>
              <a:rPr lang="en-US" sz="3000" spc="602">
                <a:solidFill>
                  <a:srgbClr val="000000"/>
                </a:solidFill>
                <a:latin typeface="Arapey"/>
              </a:rPr>
              <a:t>Powerpoint slides</a:t>
            </a:r>
          </a:p>
        </p:txBody>
      </p:sp>
      <p:sp>
        <p:nvSpPr>
          <p:cNvPr name="TextBox 22" id="22"/>
          <p:cNvSpPr txBox="true"/>
          <p:nvPr/>
        </p:nvSpPr>
        <p:spPr>
          <a:xfrm rot="0">
            <a:off x="9789922" y="3892215"/>
            <a:ext cx="6482134" cy="1057275"/>
          </a:xfrm>
          <a:prstGeom prst="rect">
            <a:avLst/>
          </a:prstGeom>
        </p:spPr>
        <p:txBody>
          <a:bodyPr anchor="t" rtlCol="false" tIns="0" lIns="0" bIns="0" rIns="0">
            <a:spAutoFit/>
          </a:bodyPr>
          <a:lstStyle/>
          <a:p>
            <a:pPr algn="ctr">
              <a:lnSpc>
                <a:spcPts val="4200"/>
              </a:lnSpc>
            </a:pPr>
            <a:r>
              <a:rPr lang="en-US" sz="3000" spc="602">
                <a:solidFill>
                  <a:srgbClr val="000000"/>
                </a:solidFill>
                <a:latin typeface="Arapey"/>
              </a:rPr>
              <a:t>Coding</a:t>
            </a:r>
          </a:p>
          <a:p>
            <a:pPr algn="ctr">
              <a:lnSpc>
                <a:spcPts val="4200"/>
              </a:lnSpc>
            </a:pPr>
            <a:r>
              <a:rPr lang="en-US" sz="3000" spc="602">
                <a:solidFill>
                  <a:srgbClr val="000000"/>
                </a:solidFill>
                <a:latin typeface="Arapey"/>
              </a:rPr>
              <a:t>Powerpoint slides</a:t>
            </a:r>
          </a:p>
        </p:txBody>
      </p:sp>
      <p:sp>
        <p:nvSpPr>
          <p:cNvPr name="TextBox 23" id="23"/>
          <p:cNvSpPr txBox="true"/>
          <p:nvPr/>
        </p:nvSpPr>
        <p:spPr>
          <a:xfrm rot="0">
            <a:off x="1180929" y="7191998"/>
            <a:ext cx="7129221" cy="1057275"/>
          </a:xfrm>
          <a:prstGeom prst="rect">
            <a:avLst/>
          </a:prstGeom>
        </p:spPr>
        <p:txBody>
          <a:bodyPr anchor="t" rtlCol="false" tIns="0" lIns="0" bIns="0" rIns="0">
            <a:spAutoFit/>
          </a:bodyPr>
          <a:lstStyle/>
          <a:p>
            <a:pPr algn="ctr">
              <a:lnSpc>
                <a:spcPts val="4200"/>
              </a:lnSpc>
            </a:pPr>
            <a:r>
              <a:rPr lang="en-US" sz="3000" spc="602">
                <a:solidFill>
                  <a:srgbClr val="000000"/>
                </a:solidFill>
                <a:latin typeface="Arapey"/>
              </a:rPr>
              <a:t>Coding</a:t>
            </a:r>
          </a:p>
          <a:p>
            <a:pPr algn="ctr">
              <a:lnSpc>
                <a:spcPts val="4200"/>
              </a:lnSpc>
            </a:pPr>
            <a:r>
              <a:rPr lang="en-US" sz="3000" spc="602">
                <a:solidFill>
                  <a:srgbClr val="000000"/>
                </a:solidFill>
                <a:latin typeface="Arapey"/>
              </a:rPr>
              <a:t>Powerpoint slides</a:t>
            </a:r>
          </a:p>
        </p:txBody>
      </p:sp>
      <p:sp>
        <p:nvSpPr>
          <p:cNvPr name="TextBox 24" id="24"/>
          <p:cNvSpPr txBox="true"/>
          <p:nvPr/>
        </p:nvSpPr>
        <p:spPr>
          <a:xfrm rot="0">
            <a:off x="9789922" y="7191998"/>
            <a:ext cx="6235798" cy="1057275"/>
          </a:xfrm>
          <a:prstGeom prst="rect">
            <a:avLst/>
          </a:prstGeom>
        </p:spPr>
        <p:txBody>
          <a:bodyPr anchor="t" rtlCol="false" tIns="0" lIns="0" bIns="0" rIns="0">
            <a:spAutoFit/>
          </a:bodyPr>
          <a:lstStyle/>
          <a:p>
            <a:pPr algn="ctr">
              <a:lnSpc>
                <a:spcPts val="4200"/>
              </a:lnSpc>
            </a:pPr>
            <a:r>
              <a:rPr lang="en-US" sz="3000" spc="602">
                <a:solidFill>
                  <a:srgbClr val="000000"/>
                </a:solidFill>
                <a:latin typeface="Arapey"/>
              </a:rPr>
              <a:t>Coding</a:t>
            </a:r>
          </a:p>
          <a:p>
            <a:pPr algn="ctr">
              <a:lnSpc>
                <a:spcPts val="4200"/>
              </a:lnSpc>
            </a:pPr>
            <a:r>
              <a:rPr lang="en-US" sz="3000" spc="602">
                <a:solidFill>
                  <a:srgbClr val="000000"/>
                </a:solidFill>
                <a:latin typeface="Arapey"/>
              </a:rPr>
              <a:t>Powerpoint slides</a:t>
            </a:r>
          </a:p>
        </p:txBody>
      </p:sp>
    </p:spTree>
  </p:cSld>
  <p:clrMapOvr>
    <a:masterClrMapping/>
  </p:clrMapOvr>
</p:sld>
</file>

<file path=ppt/slides/slide3.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true" flipV="false" rot="0">
            <a:off x="10377806" y="0"/>
            <a:ext cx="10377806" cy="10287000"/>
          </a:xfrm>
          <a:custGeom>
            <a:avLst/>
            <a:gdLst/>
            <a:ahLst/>
            <a:cxnLst/>
            <a:rect r="r" b="b" t="t" l="l"/>
            <a:pathLst>
              <a:path h="10287000" w="10377806">
                <a:moveTo>
                  <a:pt x="10377806" y="0"/>
                </a:moveTo>
                <a:lnTo>
                  <a:pt x="0" y="0"/>
                </a:lnTo>
                <a:lnTo>
                  <a:pt x="0" y="10287000"/>
                </a:lnTo>
                <a:lnTo>
                  <a:pt x="10377806" y="10287000"/>
                </a:lnTo>
                <a:lnTo>
                  <a:pt x="10377806"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0" y="0"/>
            <a:ext cx="10377806" cy="10287000"/>
          </a:xfrm>
          <a:custGeom>
            <a:avLst/>
            <a:gdLst/>
            <a:ahLst/>
            <a:cxnLst/>
            <a:rect r="r" b="b" t="t" l="l"/>
            <a:pathLst>
              <a:path h="10287000" w="10377806">
                <a:moveTo>
                  <a:pt x="0" y="0"/>
                </a:moveTo>
                <a:lnTo>
                  <a:pt x="10377806" y="0"/>
                </a:lnTo>
                <a:lnTo>
                  <a:pt x="10377806" y="10287000"/>
                </a:lnTo>
                <a:lnTo>
                  <a:pt x="0" y="10287000"/>
                </a:lnTo>
                <a:lnTo>
                  <a:pt x="0"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783899" y="517039"/>
            <a:ext cx="16720203" cy="1358939"/>
          </a:xfrm>
          <a:prstGeom prst="rect">
            <a:avLst/>
          </a:prstGeom>
        </p:spPr>
        <p:txBody>
          <a:bodyPr anchor="t" rtlCol="false" tIns="0" lIns="0" bIns="0" rIns="0">
            <a:spAutoFit/>
          </a:bodyPr>
          <a:lstStyle/>
          <a:p>
            <a:pPr algn="ctr">
              <a:lnSpc>
                <a:spcPts val="11197"/>
              </a:lnSpc>
              <a:spcBef>
                <a:spcPct val="0"/>
              </a:spcBef>
            </a:pPr>
            <a:r>
              <a:rPr lang="en-US" sz="7998" spc="1607">
                <a:solidFill>
                  <a:srgbClr val="FFFFFF"/>
                </a:solidFill>
                <a:latin typeface="Noto Serif Display ExtraCondensed Heavy"/>
              </a:rPr>
              <a:t>INTRODUCTION</a:t>
            </a:r>
          </a:p>
        </p:txBody>
      </p:sp>
      <p:grpSp>
        <p:nvGrpSpPr>
          <p:cNvPr name="Group 5" id="5"/>
          <p:cNvGrpSpPr/>
          <p:nvPr/>
        </p:nvGrpSpPr>
        <p:grpSpPr>
          <a:xfrm rot="0">
            <a:off x="9558551" y="3778897"/>
            <a:ext cx="8139248" cy="4599594"/>
            <a:chOff x="0" y="0"/>
            <a:chExt cx="988026" cy="558346"/>
          </a:xfrm>
        </p:grpSpPr>
        <p:sp>
          <p:nvSpPr>
            <p:cNvPr name="Freeform 6" id="6"/>
            <p:cNvSpPr/>
            <p:nvPr/>
          </p:nvSpPr>
          <p:spPr>
            <a:xfrm flipH="false" flipV="false" rot="0">
              <a:off x="0" y="0"/>
              <a:ext cx="988026" cy="558346"/>
            </a:xfrm>
            <a:custGeom>
              <a:avLst/>
              <a:gdLst/>
              <a:ahLst/>
              <a:cxnLst/>
              <a:rect r="r" b="b" t="t" l="l"/>
              <a:pathLst>
                <a:path h="558346" w="988026">
                  <a:moveTo>
                    <a:pt x="784826" y="0"/>
                  </a:moveTo>
                  <a:cubicBezTo>
                    <a:pt x="897050" y="0"/>
                    <a:pt x="988026" y="124990"/>
                    <a:pt x="988026" y="279173"/>
                  </a:cubicBezTo>
                  <a:cubicBezTo>
                    <a:pt x="988026" y="433356"/>
                    <a:pt x="897050" y="558346"/>
                    <a:pt x="784826" y="558346"/>
                  </a:cubicBezTo>
                  <a:lnTo>
                    <a:pt x="203200" y="558346"/>
                  </a:lnTo>
                  <a:cubicBezTo>
                    <a:pt x="90976" y="558346"/>
                    <a:pt x="0" y="433356"/>
                    <a:pt x="0" y="279173"/>
                  </a:cubicBezTo>
                  <a:cubicBezTo>
                    <a:pt x="0" y="124990"/>
                    <a:pt x="90976" y="0"/>
                    <a:pt x="203200" y="0"/>
                  </a:cubicBezTo>
                  <a:close/>
                </a:path>
              </a:pathLst>
            </a:custGeom>
            <a:solidFill>
              <a:srgbClr val="BAC6C6"/>
            </a:solidFill>
          </p:spPr>
        </p:sp>
        <p:sp>
          <p:nvSpPr>
            <p:cNvPr name="TextBox 7" id="7"/>
            <p:cNvSpPr txBox="true"/>
            <p:nvPr/>
          </p:nvSpPr>
          <p:spPr>
            <a:xfrm>
              <a:off x="0" y="0"/>
              <a:ext cx="988026" cy="558346"/>
            </a:xfrm>
            <a:prstGeom prst="rect">
              <a:avLst/>
            </a:prstGeom>
          </p:spPr>
          <p:txBody>
            <a:bodyPr anchor="ctr" rtlCol="false" tIns="50800" lIns="50800" bIns="50800" rIns="50800"/>
            <a:lstStyle/>
            <a:p>
              <a:pPr algn="ctr">
                <a:lnSpc>
                  <a:spcPts val="2686"/>
                </a:lnSpc>
              </a:pPr>
            </a:p>
          </p:txBody>
        </p:sp>
      </p:grpSp>
      <p:sp>
        <p:nvSpPr>
          <p:cNvPr name="TextBox 8" id="8"/>
          <p:cNvSpPr txBox="true"/>
          <p:nvPr/>
        </p:nvSpPr>
        <p:spPr>
          <a:xfrm rot="0">
            <a:off x="10377806" y="3205669"/>
            <a:ext cx="6988961" cy="472059"/>
          </a:xfrm>
          <a:prstGeom prst="rect">
            <a:avLst/>
          </a:prstGeom>
        </p:spPr>
        <p:txBody>
          <a:bodyPr anchor="t" rtlCol="false" tIns="0" lIns="0" bIns="0" rIns="0">
            <a:spAutoFit/>
          </a:bodyPr>
          <a:lstStyle/>
          <a:p>
            <a:pPr algn="ctr">
              <a:lnSpc>
                <a:spcPts val="3648"/>
              </a:lnSpc>
            </a:pPr>
            <a:r>
              <a:rPr lang="en-US" sz="3200" spc="1177">
                <a:solidFill>
                  <a:srgbClr val="FFFFFF"/>
                </a:solidFill>
                <a:latin typeface="Arapey Bold"/>
              </a:rPr>
              <a:t>Functions:</a:t>
            </a:r>
          </a:p>
        </p:txBody>
      </p:sp>
      <p:sp>
        <p:nvSpPr>
          <p:cNvPr name="TextBox 9" id="9"/>
          <p:cNvSpPr txBox="true"/>
          <p:nvPr/>
        </p:nvSpPr>
        <p:spPr>
          <a:xfrm rot="0">
            <a:off x="1298040" y="3205669"/>
            <a:ext cx="6988961" cy="472059"/>
          </a:xfrm>
          <a:prstGeom prst="rect">
            <a:avLst/>
          </a:prstGeom>
        </p:spPr>
        <p:txBody>
          <a:bodyPr anchor="t" rtlCol="false" tIns="0" lIns="0" bIns="0" rIns="0">
            <a:spAutoFit/>
          </a:bodyPr>
          <a:lstStyle/>
          <a:p>
            <a:pPr algn="ctr">
              <a:lnSpc>
                <a:spcPts val="3648"/>
              </a:lnSpc>
            </a:pPr>
            <a:r>
              <a:rPr lang="en-US" sz="3200" spc="1177">
                <a:solidFill>
                  <a:srgbClr val="F5F5EF"/>
                </a:solidFill>
                <a:latin typeface="Arapey Bold"/>
              </a:rPr>
              <a:t>Objectives:</a:t>
            </a:r>
          </a:p>
        </p:txBody>
      </p:sp>
      <p:sp>
        <p:nvSpPr>
          <p:cNvPr name="TextBox 10" id="10"/>
          <p:cNvSpPr txBox="true"/>
          <p:nvPr/>
        </p:nvSpPr>
        <p:spPr>
          <a:xfrm rot="0">
            <a:off x="10029646" y="4375624"/>
            <a:ext cx="7442897" cy="3453765"/>
          </a:xfrm>
          <a:prstGeom prst="rect">
            <a:avLst/>
          </a:prstGeom>
        </p:spPr>
        <p:txBody>
          <a:bodyPr anchor="t" rtlCol="false" tIns="0" lIns="0" bIns="0" rIns="0">
            <a:spAutoFit/>
          </a:bodyPr>
          <a:lstStyle/>
          <a:p>
            <a:pPr marL="647700" indent="-323850" lvl="1">
              <a:lnSpc>
                <a:spcPts val="3030"/>
              </a:lnSpc>
              <a:buFont typeface="Arial"/>
              <a:buChar char="•"/>
            </a:pPr>
            <a:r>
              <a:rPr lang="en-US" sz="3000">
                <a:solidFill>
                  <a:srgbClr val="000000"/>
                </a:solidFill>
                <a:latin typeface="Arapey"/>
              </a:rPr>
              <a:t>Fetching: Sends requests to download web pages efficiently.</a:t>
            </a:r>
          </a:p>
          <a:p>
            <a:pPr marL="647700" indent="-323850" lvl="1">
              <a:lnSpc>
                <a:spcPts val="3030"/>
              </a:lnSpc>
              <a:buFont typeface="Arial"/>
              <a:buChar char="•"/>
            </a:pPr>
            <a:r>
              <a:rPr lang="en-US" sz="3000">
                <a:solidFill>
                  <a:srgbClr val="000000"/>
                </a:solidFill>
                <a:latin typeface="Arapey"/>
              </a:rPr>
              <a:t>Parsing: Extracts links and content from HTML.</a:t>
            </a:r>
          </a:p>
          <a:p>
            <a:pPr marL="647700" indent="-323850" lvl="1">
              <a:lnSpc>
                <a:spcPts val="3030"/>
              </a:lnSpc>
              <a:buFont typeface="Arial"/>
              <a:buChar char="•"/>
            </a:pPr>
            <a:r>
              <a:rPr lang="en-US" sz="3000">
                <a:solidFill>
                  <a:srgbClr val="000000"/>
                </a:solidFill>
                <a:latin typeface="Arapey"/>
              </a:rPr>
              <a:t>Following: Explores pages by following links.</a:t>
            </a:r>
          </a:p>
          <a:p>
            <a:pPr marL="647700" indent="-323850" lvl="1">
              <a:lnSpc>
                <a:spcPts val="3030"/>
              </a:lnSpc>
              <a:buFont typeface="Arial"/>
              <a:buChar char="•"/>
            </a:pPr>
            <a:r>
              <a:rPr lang="en-US" sz="3000">
                <a:solidFill>
                  <a:srgbClr val="000000"/>
                </a:solidFill>
                <a:latin typeface="Arapey"/>
              </a:rPr>
              <a:t>Indexing: Organizes data for quick retrieval.</a:t>
            </a:r>
          </a:p>
          <a:p>
            <a:pPr marL="647700" indent="-323850" lvl="1">
              <a:lnSpc>
                <a:spcPts val="3030"/>
              </a:lnSpc>
              <a:buFont typeface="Arial"/>
              <a:buChar char="•"/>
            </a:pPr>
            <a:r>
              <a:rPr lang="en-US" sz="3000">
                <a:solidFill>
                  <a:srgbClr val="000000"/>
                </a:solidFill>
                <a:latin typeface="Arapey"/>
              </a:rPr>
              <a:t>Robots.txt: Follows website rules.</a:t>
            </a:r>
          </a:p>
          <a:p>
            <a:pPr marL="647700" indent="-323850" lvl="1">
              <a:lnSpc>
                <a:spcPts val="3030"/>
              </a:lnSpc>
              <a:buFont typeface="Arial"/>
              <a:buChar char="•"/>
            </a:pPr>
            <a:r>
              <a:rPr lang="en-US" sz="3000">
                <a:solidFill>
                  <a:srgbClr val="000000"/>
                </a:solidFill>
                <a:latin typeface="Arapey"/>
              </a:rPr>
              <a:t>Threading: Speeds up crawling by using multiple threads.</a:t>
            </a:r>
          </a:p>
        </p:txBody>
      </p:sp>
      <p:sp>
        <p:nvSpPr>
          <p:cNvPr name="TextBox 11" id="11"/>
          <p:cNvSpPr txBox="true"/>
          <p:nvPr/>
        </p:nvSpPr>
        <p:spPr>
          <a:xfrm rot="0">
            <a:off x="1563040" y="3807472"/>
            <a:ext cx="6458961" cy="1355598"/>
          </a:xfrm>
          <a:prstGeom prst="rect">
            <a:avLst/>
          </a:prstGeom>
        </p:spPr>
        <p:txBody>
          <a:bodyPr anchor="t" rtlCol="false" tIns="0" lIns="0" bIns="0" rIns="0">
            <a:spAutoFit/>
          </a:bodyPr>
          <a:lstStyle/>
          <a:p>
            <a:pPr algn="ctr">
              <a:lnSpc>
                <a:spcPts val="2121"/>
              </a:lnSpc>
            </a:pPr>
            <a:r>
              <a:rPr lang="en-US" sz="2100">
                <a:solidFill>
                  <a:srgbClr val="000000"/>
                </a:solidFill>
                <a:latin typeface="Arapey"/>
              </a:rPr>
              <a:t>A web crawler is a computer program that's used to search and automatically index website content and other information over the internet. It downloads content from the internet and indexes it. The main purpose is to learn about the different web pages on the internet.</a:t>
            </a:r>
          </a:p>
        </p:txBody>
      </p:sp>
      <p:grpSp>
        <p:nvGrpSpPr>
          <p:cNvPr name="Group 12" id="12"/>
          <p:cNvGrpSpPr/>
          <p:nvPr/>
        </p:nvGrpSpPr>
        <p:grpSpPr>
          <a:xfrm rot="0">
            <a:off x="783899" y="3778897"/>
            <a:ext cx="8139248" cy="4599594"/>
            <a:chOff x="0" y="0"/>
            <a:chExt cx="988026" cy="558346"/>
          </a:xfrm>
        </p:grpSpPr>
        <p:sp>
          <p:nvSpPr>
            <p:cNvPr name="Freeform 13" id="13"/>
            <p:cNvSpPr/>
            <p:nvPr/>
          </p:nvSpPr>
          <p:spPr>
            <a:xfrm flipH="false" flipV="false" rot="0">
              <a:off x="0" y="0"/>
              <a:ext cx="988026" cy="558346"/>
            </a:xfrm>
            <a:custGeom>
              <a:avLst/>
              <a:gdLst/>
              <a:ahLst/>
              <a:cxnLst/>
              <a:rect r="r" b="b" t="t" l="l"/>
              <a:pathLst>
                <a:path h="558346" w="988026">
                  <a:moveTo>
                    <a:pt x="784826" y="0"/>
                  </a:moveTo>
                  <a:cubicBezTo>
                    <a:pt x="897050" y="0"/>
                    <a:pt x="988026" y="124990"/>
                    <a:pt x="988026" y="279173"/>
                  </a:cubicBezTo>
                  <a:cubicBezTo>
                    <a:pt x="988026" y="433356"/>
                    <a:pt x="897050" y="558346"/>
                    <a:pt x="784826" y="558346"/>
                  </a:cubicBezTo>
                  <a:lnTo>
                    <a:pt x="203200" y="558346"/>
                  </a:lnTo>
                  <a:cubicBezTo>
                    <a:pt x="90976" y="558346"/>
                    <a:pt x="0" y="433356"/>
                    <a:pt x="0" y="279173"/>
                  </a:cubicBezTo>
                  <a:cubicBezTo>
                    <a:pt x="0" y="124990"/>
                    <a:pt x="90976" y="0"/>
                    <a:pt x="203200" y="0"/>
                  </a:cubicBezTo>
                  <a:close/>
                </a:path>
              </a:pathLst>
            </a:custGeom>
            <a:solidFill>
              <a:srgbClr val="BAC6C6"/>
            </a:solidFill>
          </p:spPr>
        </p:sp>
        <p:sp>
          <p:nvSpPr>
            <p:cNvPr name="TextBox 14" id="14"/>
            <p:cNvSpPr txBox="true"/>
            <p:nvPr/>
          </p:nvSpPr>
          <p:spPr>
            <a:xfrm>
              <a:off x="0" y="0"/>
              <a:ext cx="988026" cy="558346"/>
            </a:xfrm>
            <a:prstGeom prst="rect">
              <a:avLst/>
            </a:prstGeom>
          </p:spPr>
          <p:txBody>
            <a:bodyPr anchor="ctr" rtlCol="false" tIns="50800" lIns="50800" bIns="50800" rIns="50800"/>
            <a:lstStyle/>
            <a:p>
              <a:pPr algn="ctr">
                <a:lnSpc>
                  <a:spcPts val="2686"/>
                </a:lnSpc>
              </a:pPr>
            </a:p>
          </p:txBody>
        </p:sp>
      </p:grpSp>
      <p:sp>
        <p:nvSpPr>
          <p:cNvPr name="TextBox 15" id="15"/>
          <p:cNvSpPr txBox="true"/>
          <p:nvPr/>
        </p:nvSpPr>
        <p:spPr>
          <a:xfrm rot="0">
            <a:off x="1071072" y="4897539"/>
            <a:ext cx="7442897" cy="1929765"/>
          </a:xfrm>
          <a:prstGeom prst="rect">
            <a:avLst/>
          </a:prstGeom>
        </p:spPr>
        <p:txBody>
          <a:bodyPr anchor="t" rtlCol="false" tIns="0" lIns="0" bIns="0" rIns="0">
            <a:spAutoFit/>
          </a:bodyPr>
          <a:lstStyle/>
          <a:p>
            <a:pPr marL="647700" indent="-323850" lvl="1">
              <a:lnSpc>
                <a:spcPts val="3030"/>
              </a:lnSpc>
              <a:buFont typeface="Arial"/>
              <a:buChar char="•"/>
            </a:pPr>
            <a:r>
              <a:rPr lang="en-US" sz="3000">
                <a:solidFill>
                  <a:srgbClr val="000000"/>
                </a:solidFill>
                <a:latin typeface="Arapey"/>
              </a:rPr>
              <a:t>Implement a multi-threaded web crawler</a:t>
            </a:r>
          </a:p>
          <a:p>
            <a:pPr marL="647700" indent="-323850" lvl="1">
              <a:lnSpc>
                <a:spcPts val="3030"/>
              </a:lnSpc>
              <a:buFont typeface="Arial"/>
              <a:buChar char="•"/>
            </a:pPr>
            <a:r>
              <a:rPr lang="en-US" sz="3000">
                <a:solidFill>
                  <a:srgbClr val="000000"/>
                </a:solidFill>
                <a:latin typeface="Arapey"/>
              </a:rPr>
              <a:t>Make sure links can be sourced from three different websites</a:t>
            </a:r>
          </a:p>
          <a:p>
            <a:pPr marL="647700" indent="-323850" lvl="1">
              <a:lnSpc>
                <a:spcPts val="3030"/>
              </a:lnSpc>
              <a:buFont typeface="Arial"/>
              <a:buChar char="•"/>
            </a:pPr>
            <a:r>
              <a:rPr lang="en-US" sz="3000">
                <a:solidFill>
                  <a:srgbClr val="000000"/>
                </a:solidFill>
                <a:latin typeface="Arapey"/>
              </a:rPr>
              <a:t>Handle exceptions to ensure it runs efficiently</a:t>
            </a:r>
          </a:p>
        </p:txBody>
      </p:sp>
    </p:spTree>
  </p:cSld>
  <p:clrMapOvr>
    <a:masterClrMapping/>
  </p:clrMapOvr>
</p:sld>
</file>

<file path=ppt/slides/slide4.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true" flipV="false" rot="0">
            <a:off x="10377806" y="0"/>
            <a:ext cx="10377806" cy="10287000"/>
          </a:xfrm>
          <a:custGeom>
            <a:avLst/>
            <a:gdLst/>
            <a:ahLst/>
            <a:cxnLst/>
            <a:rect r="r" b="b" t="t" l="l"/>
            <a:pathLst>
              <a:path h="10287000" w="10377806">
                <a:moveTo>
                  <a:pt x="10377806" y="0"/>
                </a:moveTo>
                <a:lnTo>
                  <a:pt x="0" y="0"/>
                </a:lnTo>
                <a:lnTo>
                  <a:pt x="0" y="10287000"/>
                </a:lnTo>
                <a:lnTo>
                  <a:pt x="10377806" y="10287000"/>
                </a:lnTo>
                <a:lnTo>
                  <a:pt x="10377806"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0" y="0"/>
            <a:ext cx="10377806" cy="10287000"/>
          </a:xfrm>
          <a:custGeom>
            <a:avLst/>
            <a:gdLst/>
            <a:ahLst/>
            <a:cxnLst/>
            <a:rect r="r" b="b" t="t" l="l"/>
            <a:pathLst>
              <a:path h="10287000" w="10377806">
                <a:moveTo>
                  <a:pt x="0" y="0"/>
                </a:moveTo>
                <a:lnTo>
                  <a:pt x="10377806" y="0"/>
                </a:lnTo>
                <a:lnTo>
                  <a:pt x="10377806" y="10287000"/>
                </a:lnTo>
                <a:lnTo>
                  <a:pt x="0" y="10287000"/>
                </a:lnTo>
                <a:lnTo>
                  <a:pt x="0"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AutoShape 4" id="4"/>
          <p:cNvSpPr/>
          <p:nvPr/>
        </p:nvSpPr>
        <p:spPr>
          <a:xfrm rot="0">
            <a:off x="0" y="0"/>
            <a:ext cx="8419039" cy="10287000"/>
          </a:xfrm>
          <a:prstGeom prst="rect">
            <a:avLst/>
          </a:prstGeom>
          <a:solidFill>
            <a:srgbClr val="BAC6C6"/>
          </a:solidFill>
        </p:spPr>
      </p:sp>
      <p:sp>
        <p:nvSpPr>
          <p:cNvPr name="TextBox 5" id="5"/>
          <p:cNvSpPr txBox="true"/>
          <p:nvPr/>
        </p:nvSpPr>
        <p:spPr>
          <a:xfrm rot="0">
            <a:off x="100493" y="268288"/>
            <a:ext cx="8218053" cy="1368424"/>
          </a:xfrm>
          <a:prstGeom prst="rect">
            <a:avLst/>
          </a:prstGeom>
        </p:spPr>
        <p:txBody>
          <a:bodyPr anchor="t" rtlCol="false" tIns="0" lIns="0" bIns="0" rIns="0">
            <a:spAutoFit/>
          </a:bodyPr>
          <a:lstStyle/>
          <a:p>
            <a:pPr algn="ctr">
              <a:lnSpc>
                <a:spcPts val="11200"/>
              </a:lnSpc>
              <a:spcBef>
                <a:spcPct val="0"/>
              </a:spcBef>
            </a:pPr>
            <a:r>
              <a:rPr lang="en-US" sz="8000" spc="1608">
                <a:solidFill>
                  <a:srgbClr val="FFFFFF"/>
                </a:solidFill>
                <a:latin typeface="Noto Serif Display ExtraCondensed Heavy"/>
              </a:rPr>
              <a:t>MOTIVATION</a:t>
            </a:r>
          </a:p>
        </p:txBody>
      </p:sp>
      <p:sp>
        <p:nvSpPr>
          <p:cNvPr name="TextBox 6" id="6"/>
          <p:cNvSpPr txBox="true"/>
          <p:nvPr/>
        </p:nvSpPr>
        <p:spPr>
          <a:xfrm rot="0">
            <a:off x="8160677" y="7182612"/>
            <a:ext cx="10127323" cy="2787649"/>
          </a:xfrm>
          <a:prstGeom prst="rect">
            <a:avLst/>
          </a:prstGeom>
        </p:spPr>
        <p:txBody>
          <a:bodyPr anchor="t" rtlCol="false" tIns="0" lIns="0" bIns="0" rIns="0">
            <a:spAutoFit/>
          </a:bodyPr>
          <a:lstStyle/>
          <a:p>
            <a:pPr algn="ctr">
              <a:lnSpc>
                <a:spcPts val="11200"/>
              </a:lnSpc>
              <a:spcBef>
                <a:spcPct val="0"/>
              </a:spcBef>
            </a:pPr>
            <a:r>
              <a:rPr lang="en-US" sz="8000" spc="1608">
                <a:solidFill>
                  <a:srgbClr val="FFFFFF"/>
                </a:solidFill>
                <a:latin typeface="Noto Serif Display ExtraCondensed Heavy"/>
              </a:rPr>
              <a:t>PROBLEM FORMULATION</a:t>
            </a:r>
          </a:p>
        </p:txBody>
      </p:sp>
      <p:sp>
        <p:nvSpPr>
          <p:cNvPr name="TextBox 7" id="7"/>
          <p:cNvSpPr txBox="true"/>
          <p:nvPr/>
        </p:nvSpPr>
        <p:spPr>
          <a:xfrm rot="0">
            <a:off x="798409" y="2615438"/>
            <a:ext cx="6822221" cy="6745223"/>
          </a:xfrm>
          <a:prstGeom prst="rect">
            <a:avLst/>
          </a:prstGeom>
        </p:spPr>
        <p:txBody>
          <a:bodyPr anchor="t" rtlCol="false" tIns="0" lIns="0" bIns="0" rIns="0">
            <a:spAutoFit/>
          </a:bodyPr>
          <a:lstStyle/>
          <a:p>
            <a:pPr algn="ctr">
              <a:lnSpc>
                <a:spcPts val="4847"/>
              </a:lnSpc>
            </a:pPr>
            <a:r>
              <a:rPr lang="en-US" sz="4799">
                <a:solidFill>
                  <a:srgbClr val="000000"/>
                </a:solidFill>
                <a:latin typeface="Arapey"/>
              </a:rPr>
              <a:t>The motivation behind a multi-threaded web crawler is to learn about the different web pages on the internet in a simpler and more efficient manner by simultaneously fetching and processing multiple web pages, which increases the speed of data retrieval and analysis. </a:t>
            </a:r>
          </a:p>
        </p:txBody>
      </p:sp>
      <p:sp>
        <p:nvSpPr>
          <p:cNvPr name="TextBox 8" id="8"/>
          <p:cNvSpPr txBox="true"/>
          <p:nvPr/>
        </p:nvSpPr>
        <p:spPr>
          <a:xfrm rot="0">
            <a:off x="9144000" y="3018663"/>
            <a:ext cx="8514386" cy="3512701"/>
          </a:xfrm>
          <a:prstGeom prst="rect">
            <a:avLst/>
          </a:prstGeom>
        </p:spPr>
        <p:txBody>
          <a:bodyPr anchor="t" rtlCol="false" tIns="0" lIns="0" bIns="0" rIns="0">
            <a:spAutoFit/>
          </a:bodyPr>
          <a:lstStyle/>
          <a:p>
            <a:pPr algn="ctr">
              <a:lnSpc>
                <a:spcPts val="3959"/>
              </a:lnSpc>
            </a:pPr>
            <a:r>
              <a:rPr lang="en-US" sz="3919">
                <a:solidFill>
                  <a:srgbClr val="DCE2E2"/>
                </a:solidFill>
                <a:latin typeface="Arapey"/>
              </a:rPr>
              <a:t>The scope of the problem was to gather multiple recipe links.</a:t>
            </a:r>
          </a:p>
          <a:p>
            <a:pPr algn="ctr">
              <a:lnSpc>
                <a:spcPts val="3959"/>
              </a:lnSpc>
            </a:pPr>
          </a:p>
          <a:p>
            <a:pPr algn="ctr">
              <a:lnSpc>
                <a:spcPts val="3959"/>
              </a:lnSpc>
            </a:pPr>
            <a:r>
              <a:rPr lang="en-US" sz="3919">
                <a:solidFill>
                  <a:srgbClr val="DCE2E2"/>
                </a:solidFill>
                <a:latin typeface="Arapey"/>
              </a:rPr>
              <a:t>What is the best way to find valid links?   </a:t>
            </a:r>
          </a:p>
          <a:p>
            <a:pPr algn="ctr">
              <a:lnSpc>
                <a:spcPts val="3959"/>
              </a:lnSpc>
            </a:pPr>
          </a:p>
          <a:p>
            <a:pPr algn="ctr">
              <a:lnSpc>
                <a:spcPts val="3959"/>
              </a:lnSpc>
            </a:pPr>
            <a:r>
              <a:rPr lang="en-US" sz="3919">
                <a:solidFill>
                  <a:srgbClr val="DCE2E2"/>
                </a:solidFill>
                <a:latin typeface="Arapey"/>
              </a:rPr>
              <a:t>What is the best way to store the links for easy access?</a:t>
            </a:r>
          </a:p>
        </p:txBody>
      </p:sp>
    </p:spTree>
  </p:cSld>
  <p:clrMapOvr>
    <a:masterClrMapping/>
  </p:clrMapOvr>
</p:sld>
</file>

<file path=ppt/slides/slide5.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true" flipV="false" rot="0">
            <a:off x="10377806" y="0"/>
            <a:ext cx="10377806" cy="10287000"/>
          </a:xfrm>
          <a:custGeom>
            <a:avLst/>
            <a:gdLst/>
            <a:ahLst/>
            <a:cxnLst/>
            <a:rect r="r" b="b" t="t" l="l"/>
            <a:pathLst>
              <a:path h="10287000" w="10377806">
                <a:moveTo>
                  <a:pt x="10377806" y="0"/>
                </a:moveTo>
                <a:lnTo>
                  <a:pt x="0" y="0"/>
                </a:lnTo>
                <a:lnTo>
                  <a:pt x="0" y="10287000"/>
                </a:lnTo>
                <a:lnTo>
                  <a:pt x="10377806" y="10287000"/>
                </a:lnTo>
                <a:lnTo>
                  <a:pt x="10377806"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713639" y="-2841974"/>
            <a:ext cx="10694115" cy="10600541"/>
          </a:xfrm>
          <a:custGeom>
            <a:avLst/>
            <a:gdLst/>
            <a:ahLst/>
            <a:cxnLst/>
            <a:rect r="r" b="b" t="t" l="l"/>
            <a:pathLst>
              <a:path h="10600541" w="10694115">
                <a:moveTo>
                  <a:pt x="0" y="0"/>
                </a:moveTo>
                <a:lnTo>
                  <a:pt x="10694115" y="0"/>
                </a:lnTo>
                <a:lnTo>
                  <a:pt x="10694115" y="10600542"/>
                </a:lnTo>
                <a:lnTo>
                  <a:pt x="0" y="10600542"/>
                </a:lnTo>
                <a:lnTo>
                  <a:pt x="0"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AutoShape 4" id="4"/>
          <p:cNvSpPr/>
          <p:nvPr/>
        </p:nvSpPr>
        <p:spPr>
          <a:xfrm rot="0">
            <a:off x="2151754" y="1069995"/>
            <a:ext cx="15568014" cy="8480433"/>
          </a:xfrm>
          <a:prstGeom prst="rect">
            <a:avLst/>
          </a:prstGeom>
          <a:solidFill>
            <a:srgbClr val="BAC6C6"/>
          </a:solidFill>
        </p:spPr>
      </p:sp>
      <p:sp>
        <p:nvSpPr>
          <p:cNvPr name="Freeform 5" id="5"/>
          <p:cNvSpPr/>
          <p:nvPr/>
        </p:nvSpPr>
        <p:spPr>
          <a:xfrm flipH="false" flipV="false" rot="0">
            <a:off x="2431131" y="1361626"/>
            <a:ext cx="7017438" cy="7897170"/>
          </a:xfrm>
          <a:custGeom>
            <a:avLst/>
            <a:gdLst/>
            <a:ahLst/>
            <a:cxnLst/>
            <a:rect r="r" b="b" t="t" l="l"/>
            <a:pathLst>
              <a:path h="7897170" w="7017438">
                <a:moveTo>
                  <a:pt x="0" y="0"/>
                </a:moveTo>
                <a:lnTo>
                  <a:pt x="7017438" y="0"/>
                </a:lnTo>
                <a:lnTo>
                  <a:pt x="7017438" y="7897170"/>
                </a:lnTo>
                <a:lnTo>
                  <a:pt x="0" y="7897170"/>
                </a:lnTo>
                <a:lnTo>
                  <a:pt x="0" y="0"/>
                </a:lnTo>
                <a:close/>
              </a:path>
            </a:pathLst>
          </a:custGeom>
          <a:blipFill>
            <a:blip r:embed="rId5"/>
            <a:stretch>
              <a:fillRect l="-299" t="-3799" r="-154029" b="0"/>
            </a:stretch>
          </a:blipFill>
        </p:spPr>
      </p:sp>
      <p:sp>
        <p:nvSpPr>
          <p:cNvPr name="TextBox 6" id="6"/>
          <p:cNvSpPr txBox="true"/>
          <p:nvPr/>
        </p:nvSpPr>
        <p:spPr>
          <a:xfrm rot="0">
            <a:off x="472640" y="803236"/>
            <a:ext cx="1498140" cy="8455064"/>
          </a:xfrm>
          <a:prstGeom prst="rect">
            <a:avLst/>
          </a:prstGeom>
        </p:spPr>
        <p:txBody>
          <a:bodyPr anchor="t" rtlCol="false" tIns="0" lIns="0" bIns="0" rIns="0">
            <a:spAutoFit/>
          </a:bodyPr>
          <a:lstStyle/>
          <a:p>
            <a:pPr algn="ctr">
              <a:lnSpc>
                <a:spcPts val="11197"/>
              </a:lnSpc>
              <a:spcBef>
                <a:spcPct val="0"/>
              </a:spcBef>
            </a:pPr>
            <a:r>
              <a:rPr lang="en-US" sz="7998" spc="1607">
                <a:solidFill>
                  <a:srgbClr val="FFFFFF"/>
                </a:solidFill>
                <a:latin typeface="Noto Serif Display ExtraCondensed Heavy"/>
              </a:rPr>
              <a:t>METHOD</a:t>
            </a:r>
          </a:p>
        </p:txBody>
      </p:sp>
      <p:sp>
        <p:nvSpPr>
          <p:cNvPr name="TextBox 7" id="7"/>
          <p:cNvSpPr txBox="true"/>
          <p:nvPr/>
        </p:nvSpPr>
        <p:spPr>
          <a:xfrm rot="0">
            <a:off x="12009476" y="2171402"/>
            <a:ext cx="5196818" cy="611890"/>
          </a:xfrm>
          <a:prstGeom prst="rect">
            <a:avLst/>
          </a:prstGeom>
        </p:spPr>
        <p:txBody>
          <a:bodyPr anchor="t" rtlCol="false" tIns="0" lIns="0" bIns="0" rIns="0">
            <a:spAutoFit/>
          </a:bodyPr>
          <a:lstStyle/>
          <a:p>
            <a:pPr algn="ctr">
              <a:lnSpc>
                <a:spcPts val="2343"/>
              </a:lnSpc>
              <a:spcBef>
                <a:spcPct val="0"/>
              </a:spcBef>
            </a:pPr>
            <a:r>
              <a:rPr lang="en-US" sz="2319">
                <a:solidFill>
                  <a:srgbClr val="171717"/>
                </a:solidFill>
                <a:latin typeface="Arapey"/>
              </a:rPr>
              <a:t>This is implementing the runnable interface</a:t>
            </a:r>
          </a:p>
          <a:p>
            <a:pPr algn="ctr">
              <a:lnSpc>
                <a:spcPts val="2343"/>
              </a:lnSpc>
              <a:spcBef>
                <a:spcPct val="0"/>
              </a:spcBef>
            </a:pPr>
            <a:r>
              <a:rPr lang="en-US" sz="2319">
                <a:solidFill>
                  <a:srgbClr val="171717"/>
                </a:solidFill>
                <a:latin typeface="Arapey"/>
              </a:rPr>
              <a:t>The MAX_DEPTH is setting it to 3.</a:t>
            </a:r>
          </a:p>
        </p:txBody>
      </p:sp>
      <p:sp>
        <p:nvSpPr>
          <p:cNvPr name="AutoShape 8" id="8"/>
          <p:cNvSpPr/>
          <p:nvPr/>
        </p:nvSpPr>
        <p:spPr>
          <a:xfrm>
            <a:off x="6791283" y="2458297"/>
            <a:ext cx="4616471" cy="0"/>
          </a:xfrm>
          <a:prstGeom prst="line">
            <a:avLst/>
          </a:prstGeom>
          <a:ln cap="flat" w="38100">
            <a:solidFill>
              <a:srgbClr val="FFFFFF">
                <a:alpha val="49804"/>
              </a:srgbClr>
            </a:solidFill>
            <a:prstDash val="solid"/>
            <a:headEnd type="arrow" len="sm" w="med"/>
            <a:tailEnd type="arrow" len="sm" w="med"/>
          </a:ln>
        </p:spPr>
      </p:sp>
      <p:sp>
        <p:nvSpPr>
          <p:cNvPr name="AutoShape 9" id="9"/>
          <p:cNvSpPr/>
          <p:nvPr/>
        </p:nvSpPr>
        <p:spPr>
          <a:xfrm>
            <a:off x="8480459" y="3104773"/>
            <a:ext cx="2927295" cy="0"/>
          </a:xfrm>
          <a:prstGeom prst="line">
            <a:avLst/>
          </a:prstGeom>
          <a:ln cap="flat" w="38100">
            <a:solidFill>
              <a:srgbClr val="FFFFFF">
                <a:alpha val="49804"/>
              </a:srgbClr>
            </a:solidFill>
            <a:prstDash val="solid"/>
            <a:headEnd type="arrow" len="sm" w="med"/>
            <a:tailEnd type="arrow" len="sm" w="med"/>
          </a:ln>
        </p:spPr>
      </p:sp>
      <p:sp>
        <p:nvSpPr>
          <p:cNvPr name="TextBox 10" id="10"/>
          <p:cNvSpPr txBox="true"/>
          <p:nvPr/>
        </p:nvSpPr>
        <p:spPr>
          <a:xfrm rot="0">
            <a:off x="12624053" y="2966381"/>
            <a:ext cx="3967664" cy="314885"/>
          </a:xfrm>
          <a:prstGeom prst="rect">
            <a:avLst/>
          </a:prstGeom>
        </p:spPr>
        <p:txBody>
          <a:bodyPr anchor="t" rtlCol="false" tIns="0" lIns="0" bIns="0" rIns="0">
            <a:spAutoFit/>
          </a:bodyPr>
          <a:lstStyle/>
          <a:p>
            <a:pPr algn="ctr">
              <a:lnSpc>
                <a:spcPts val="2343"/>
              </a:lnSpc>
              <a:spcBef>
                <a:spcPct val="0"/>
              </a:spcBef>
            </a:pPr>
            <a:r>
              <a:rPr lang="en-US" sz="2319">
                <a:solidFill>
                  <a:srgbClr val="171717"/>
                </a:solidFill>
                <a:latin typeface="Arapey"/>
              </a:rPr>
              <a:t>Creates an array to store the links</a:t>
            </a:r>
          </a:p>
        </p:txBody>
      </p:sp>
      <p:sp>
        <p:nvSpPr>
          <p:cNvPr name="AutoShape 11" id="11"/>
          <p:cNvSpPr/>
          <p:nvPr/>
        </p:nvSpPr>
        <p:spPr>
          <a:xfrm>
            <a:off x="5062532" y="5516333"/>
            <a:ext cx="6345222" cy="0"/>
          </a:xfrm>
          <a:prstGeom prst="line">
            <a:avLst/>
          </a:prstGeom>
          <a:ln cap="flat" w="38100">
            <a:solidFill>
              <a:srgbClr val="FFFFFF">
                <a:alpha val="49804"/>
              </a:srgbClr>
            </a:solidFill>
            <a:prstDash val="solid"/>
            <a:headEnd type="arrow" len="sm" w="med"/>
            <a:tailEnd type="arrow" len="sm" w="med"/>
          </a:ln>
        </p:spPr>
      </p:sp>
      <p:sp>
        <p:nvSpPr>
          <p:cNvPr name="TextBox 12" id="12"/>
          <p:cNvSpPr txBox="true"/>
          <p:nvPr/>
        </p:nvSpPr>
        <p:spPr>
          <a:xfrm rot="0">
            <a:off x="12224390" y="5377941"/>
            <a:ext cx="4766990" cy="611890"/>
          </a:xfrm>
          <a:prstGeom prst="rect">
            <a:avLst/>
          </a:prstGeom>
        </p:spPr>
        <p:txBody>
          <a:bodyPr anchor="t" rtlCol="false" tIns="0" lIns="0" bIns="0" rIns="0">
            <a:spAutoFit/>
          </a:bodyPr>
          <a:lstStyle/>
          <a:p>
            <a:pPr algn="ctr">
              <a:lnSpc>
                <a:spcPts val="2343"/>
              </a:lnSpc>
            </a:pPr>
            <a:r>
              <a:rPr lang="en-US" sz="2319">
                <a:solidFill>
                  <a:srgbClr val="171717"/>
                </a:solidFill>
                <a:latin typeface="Arapey"/>
              </a:rPr>
              <a:t>This is where the first URL goes and it is </a:t>
            </a:r>
          </a:p>
          <a:p>
            <a:pPr algn="ctr">
              <a:lnSpc>
                <a:spcPts val="2343"/>
              </a:lnSpc>
              <a:spcBef>
                <a:spcPct val="0"/>
              </a:spcBef>
            </a:pPr>
            <a:r>
              <a:rPr lang="en-US" sz="2319">
                <a:solidFill>
                  <a:srgbClr val="171717"/>
                </a:solidFill>
                <a:latin typeface="Arapey"/>
              </a:rPr>
              <a:t>sent into the crawl method</a:t>
            </a:r>
          </a:p>
        </p:txBody>
      </p:sp>
      <p:sp>
        <p:nvSpPr>
          <p:cNvPr name="AutoShape 13" id="13"/>
          <p:cNvSpPr/>
          <p:nvPr/>
        </p:nvSpPr>
        <p:spPr>
          <a:xfrm flipV="true">
            <a:off x="7198319" y="6354325"/>
            <a:ext cx="4209435" cy="0"/>
          </a:xfrm>
          <a:prstGeom prst="line">
            <a:avLst/>
          </a:prstGeom>
          <a:ln cap="flat" w="38100">
            <a:solidFill>
              <a:srgbClr val="FFFFFF">
                <a:alpha val="49804"/>
              </a:srgbClr>
            </a:solidFill>
            <a:prstDash val="solid"/>
            <a:headEnd type="arrow" len="sm" w="med"/>
            <a:tailEnd type="arrow" len="sm" w="med"/>
          </a:ln>
        </p:spPr>
      </p:sp>
      <p:sp>
        <p:nvSpPr>
          <p:cNvPr name="TextBox 14" id="14"/>
          <p:cNvSpPr txBox="true"/>
          <p:nvPr/>
        </p:nvSpPr>
        <p:spPr>
          <a:xfrm rot="0">
            <a:off x="12224390" y="6175160"/>
            <a:ext cx="4919636" cy="611890"/>
          </a:xfrm>
          <a:prstGeom prst="rect">
            <a:avLst/>
          </a:prstGeom>
        </p:spPr>
        <p:txBody>
          <a:bodyPr anchor="t" rtlCol="false" tIns="0" lIns="0" bIns="0" rIns="0">
            <a:spAutoFit/>
          </a:bodyPr>
          <a:lstStyle/>
          <a:p>
            <a:pPr algn="ctr">
              <a:lnSpc>
                <a:spcPts val="2343"/>
              </a:lnSpc>
              <a:spcBef>
                <a:spcPct val="0"/>
              </a:spcBef>
            </a:pPr>
            <a:r>
              <a:rPr lang="en-US" sz="2319">
                <a:solidFill>
                  <a:srgbClr val="171717"/>
                </a:solidFill>
                <a:latin typeface="Arapey"/>
              </a:rPr>
              <a:t>Takes tin the current depth of the crawl and the URL</a:t>
            </a:r>
          </a:p>
        </p:txBody>
      </p:sp>
      <p:sp>
        <p:nvSpPr>
          <p:cNvPr name="AutoShape 15" id="15"/>
          <p:cNvSpPr/>
          <p:nvPr/>
        </p:nvSpPr>
        <p:spPr>
          <a:xfrm flipV="true">
            <a:off x="5726326" y="7130403"/>
            <a:ext cx="5681428" cy="0"/>
          </a:xfrm>
          <a:prstGeom prst="line">
            <a:avLst/>
          </a:prstGeom>
          <a:ln cap="flat" w="38100">
            <a:solidFill>
              <a:srgbClr val="FFFFFF">
                <a:alpha val="49804"/>
              </a:srgbClr>
            </a:solidFill>
            <a:prstDash val="solid"/>
            <a:headEnd type="arrow" len="sm" w="med"/>
            <a:tailEnd type="arrow" len="sm" w="med"/>
          </a:ln>
        </p:spPr>
      </p:sp>
      <p:sp>
        <p:nvSpPr>
          <p:cNvPr name="TextBox 16" id="16"/>
          <p:cNvSpPr txBox="true"/>
          <p:nvPr/>
        </p:nvSpPr>
        <p:spPr>
          <a:xfrm rot="0">
            <a:off x="11585405" y="6972380"/>
            <a:ext cx="5762246" cy="611890"/>
          </a:xfrm>
          <a:prstGeom prst="rect">
            <a:avLst/>
          </a:prstGeom>
        </p:spPr>
        <p:txBody>
          <a:bodyPr anchor="t" rtlCol="false" tIns="0" lIns="0" bIns="0" rIns="0">
            <a:spAutoFit/>
          </a:bodyPr>
          <a:lstStyle/>
          <a:p>
            <a:pPr algn="ctr">
              <a:lnSpc>
                <a:spcPts val="2343"/>
              </a:lnSpc>
            </a:pPr>
            <a:r>
              <a:rPr lang="en-US" sz="2319">
                <a:solidFill>
                  <a:srgbClr val="171717"/>
                </a:solidFill>
                <a:latin typeface="Arapey"/>
              </a:rPr>
              <a:t>If the document is not null</a:t>
            </a:r>
          </a:p>
          <a:p>
            <a:pPr algn="ctr">
              <a:lnSpc>
                <a:spcPts val="2343"/>
              </a:lnSpc>
              <a:spcBef>
                <a:spcPct val="0"/>
              </a:spcBef>
            </a:pPr>
            <a:r>
              <a:rPr lang="en-US" sz="2319">
                <a:solidFill>
                  <a:srgbClr val="171717"/>
                </a:solidFill>
                <a:latin typeface="Arapey"/>
              </a:rPr>
              <a:t> It will extract all the links from the specified URL</a:t>
            </a:r>
          </a:p>
        </p:txBody>
      </p:sp>
      <p:sp>
        <p:nvSpPr>
          <p:cNvPr name="AutoShape 17" id="17"/>
          <p:cNvSpPr/>
          <p:nvPr/>
        </p:nvSpPr>
        <p:spPr>
          <a:xfrm>
            <a:off x="7530216" y="7758568"/>
            <a:ext cx="3877538" cy="0"/>
          </a:xfrm>
          <a:prstGeom prst="line">
            <a:avLst/>
          </a:prstGeom>
          <a:ln cap="flat" w="38100">
            <a:solidFill>
              <a:srgbClr val="FFFFFF">
                <a:alpha val="49804"/>
              </a:srgbClr>
            </a:solidFill>
            <a:prstDash val="solid"/>
            <a:headEnd type="arrow" len="sm" w="med"/>
            <a:tailEnd type="arrow" len="sm" w="med"/>
          </a:ln>
        </p:spPr>
      </p:sp>
      <p:sp>
        <p:nvSpPr>
          <p:cNvPr name="TextBox 18" id="18"/>
          <p:cNvSpPr txBox="true"/>
          <p:nvPr/>
        </p:nvSpPr>
        <p:spPr>
          <a:xfrm rot="0">
            <a:off x="11868119" y="7796668"/>
            <a:ext cx="5479532" cy="908895"/>
          </a:xfrm>
          <a:prstGeom prst="rect">
            <a:avLst/>
          </a:prstGeom>
        </p:spPr>
        <p:txBody>
          <a:bodyPr anchor="t" rtlCol="false" tIns="0" lIns="0" bIns="0" rIns="0">
            <a:spAutoFit/>
          </a:bodyPr>
          <a:lstStyle/>
          <a:p>
            <a:pPr algn="ctr">
              <a:lnSpc>
                <a:spcPts val="2343"/>
              </a:lnSpc>
              <a:spcBef>
                <a:spcPct val="0"/>
              </a:spcBef>
            </a:pPr>
            <a:r>
              <a:rPr lang="en-US" sz="2319">
                <a:solidFill>
                  <a:srgbClr val="171717"/>
                </a:solidFill>
                <a:latin typeface="Arapey"/>
              </a:rPr>
              <a:t>If the links have not been visited  before they are recursively called in crawl &amp; goes to the next level of depth</a:t>
            </a:r>
          </a:p>
        </p:txBody>
      </p:sp>
      <p:sp>
        <p:nvSpPr>
          <p:cNvPr name="AutoShape 19" id="19"/>
          <p:cNvSpPr/>
          <p:nvPr/>
        </p:nvSpPr>
        <p:spPr>
          <a:xfrm>
            <a:off x="8323414" y="7416320"/>
            <a:ext cx="3084340" cy="0"/>
          </a:xfrm>
          <a:prstGeom prst="line">
            <a:avLst/>
          </a:prstGeom>
          <a:ln cap="flat" w="38100">
            <a:solidFill>
              <a:srgbClr val="FFFFFF">
                <a:alpha val="49804"/>
              </a:srgbClr>
            </a:solidFill>
            <a:prstDash val="solid"/>
            <a:headEnd type="arrow" len="sm" w="med"/>
            <a:tailEnd type="arrow" len="sm" w="med"/>
          </a:ln>
        </p:spPr>
      </p:sp>
      <p:sp>
        <p:nvSpPr>
          <p:cNvPr name="AutoShape 20" id="20"/>
          <p:cNvSpPr/>
          <p:nvPr/>
        </p:nvSpPr>
        <p:spPr>
          <a:xfrm flipV="true">
            <a:off x="6859766" y="3683298"/>
            <a:ext cx="4547988" cy="0"/>
          </a:xfrm>
          <a:prstGeom prst="line">
            <a:avLst/>
          </a:prstGeom>
          <a:ln cap="flat" w="38100">
            <a:solidFill>
              <a:srgbClr val="FFFFFF">
                <a:alpha val="49804"/>
              </a:srgbClr>
            </a:solidFill>
            <a:prstDash val="solid"/>
            <a:headEnd type="arrow" len="sm" w="med"/>
            <a:tailEnd type="arrow" len="sm" w="med"/>
          </a:ln>
        </p:spPr>
      </p:sp>
      <p:sp>
        <p:nvSpPr>
          <p:cNvPr name="TextBox 21" id="21"/>
          <p:cNvSpPr txBox="true"/>
          <p:nvPr/>
        </p:nvSpPr>
        <p:spPr>
          <a:xfrm rot="0">
            <a:off x="11923887" y="3544906"/>
            <a:ext cx="5367997" cy="314885"/>
          </a:xfrm>
          <a:prstGeom prst="rect">
            <a:avLst/>
          </a:prstGeom>
        </p:spPr>
        <p:txBody>
          <a:bodyPr anchor="t" rtlCol="false" tIns="0" lIns="0" bIns="0" rIns="0">
            <a:spAutoFit/>
          </a:bodyPr>
          <a:lstStyle/>
          <a:p>
            <a:pPr algn="ctr">
              <a:lnSpc>
                <a:spcPts val="2343"/>
              </a:lnSpc>
              <a:spcBef>
                <a:spcPct val="0"/>
              </a:spcBef>
            </a:pPr>
            <a:r>
              <a:rPr lang="en-US" sz="2319">
                <a:solidFill>
                  <a:srgbClr val="171717"/>
                </a:solidFill>
                <a:latin typeface="Arapey"/>
              </a:rPr>
              <a:t>This is what creates the web crawler instances</a:t>
            </a:r>
          </a:p>
        </p:txBody>
      </p:sp>
      <p:sp>
        <p:nvSpPr>
          <p:cNvPr name="AutoShape 22" id="22"/>
          <p:cNvSpPr/>
          <p:nvPr/>
        </p:nvSpPr>
        <p:spPr>
          <a:xfrm>
            <a:off x="5939850" y="4746420"/>
            <a:ext cx="5467904" cy="0"/>
          </a:xfrm>
          <a:prstGeom prst="line">
            <a:avLst/>
          </a:prstGeom>
          <a:ln cap="flat" w="38100">
            <a:solidFill>
              <a:srgbClr val="FFFFFF">
                <a:alpha val="49804"/>
              </a:srgbClr>
            </a:solidFill>
            <a:prstDash val="solid"/>
            <a:headEnd type="arrow" len="sm" w="med"/>
            <a:tailEnd type="arrow" len="sm" w="med"/>
          </a:ln>
        </p:spPr>
      </p:sp>
      <p:sp>
        <p:nvSpPr>
          <p:cNvPr name="TextBox 23" id="23"/>
          <p:cNvSpPr txBox="true"/>
          <p:nvPr/>
        </p:nvSpPr>
        <p:spPr>
          <a:xfrm rot="0">
            <a:off x="12141927" y="4608028"/>
            <a:ext cx="5084562" cy="314885"/>
          </a:xfrm>
          <a:prstGeom prst="rect">
            <a:avLst/>
          </a:prstGeom>
        </p:spPr>
        <p:txBody>
          <a:bodyPr anchor="t" rtlCol="false" tIns="0" lIns="0" bIns="0" rIns="0">
            <a:spAutoFit/>
          </a:bodyPr>
          <a:lstStyle/>
          <a:p>
            <a:pPr algn="ctr">
              <a:lnSpc>
                <a:spcPts val="2343"/>
              </a:lnSpc>
              <a:spcBef>
                <a:spcPct val="0"/>
              </a:spcBef>
            </a:pPr>
            <a:r>
              <a:rPr lang="en-US" sz="2319">
                <a:solidFill>
                  <a:srgbClr val="171717"/>
                </a:solidFill>
                <a:latin typeface="Arapey"/>
              </a:rPr>
              <a:t>This creates a new thread for each instance</a:t>
            </a:r>
          </a:p>
        </p:txBody>
      </p:sp>
    </p:spTree>
  </p:cSld>
  <p:clrMapOvr>
    <a:masterClrMapping/>
  </p:clrMapOvr>
</p:sld>
</file>

<file path=ppt/slides/slide6.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true" flipV="false" rot="0">
            <a:off x="10377806" y="0"/>
            <a:ext cx="10377806" cy="10287000"/>
          </a:xfrm>
          <a:custGeom>
            <a:avLst/>
            <a:gdLst/>
            <a:ahLst/>
            <a:cxnLst/>
            <a:rect r="r" b="b" t="t" l="l"/>
            <a:pathLst>
              <a:path h="10287000" w="10377806">
                <a:moveTo>
                  <a:pt x="10377806" y="0"/>
                </a:moveTo>
                <a:lnTo>
                  <a:pt x="0" y="0"/>
                </a:lnTo>
                <a:lnTo>
                  <a:pt x="0" y="10287000"/>
                </a:lnTo>
                <a:lnTo>
                  <a:pt x="10377806" y="10287000"/>
                </a:lnTo>
                <a:lnTo>
                  <a:pt x="10377806"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0" y="0"/>
            <a:ext cx="10377806" cy="10287000"/>
          </a:xfrm>
          <a:custGeom>
            <a:avLst/>
            <a:gdLst/>
            <a:ahLst/>
            <a:cxnLst/>
            <a:rect r="r" b="b" t="t" l="l"/>
            <a:pathLst>
              <a:path h="10287000" w="10377806">
                <a:moveTo>
                  <a:pt x="0" y="0"/>
                </a:moveTo>
                <a:lnTo>
                  <a:pt x="10377806" y="0"/>
                </a:lnTo>
                <a:lnTo>
                  <a:pt x="10377806" y="10287000"/>
                </a:lnTo>
                <a:lnTo>
                  <a:pt x="0" y="10287000"/>
                </a:lnTo>
                <a:lnTo>
                  <a:pt x="0"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AutoShape 4" id="4"/>
          <p:cNvSpPr/>
          <p:nvPr/>
        </p:nvSpPr>
        <p:spPr>
          <a:xfrm rot="0">
            <a:off x="640759" y="987405"/>
            <a:ext cx="15600231" cy="8497982"/>
          </a:xfrm>
          <a:prstGeom prst="rect">
            <a:avLst/>
          </a:prstGeom>
          <a:solidFill>
            <a:srgbClr val="BAC6C6"/>
          </a:solidFill>
        </p:spPr>
      </p:sp>
      <p:sp>
        <p:nvSpPr>
          <p:cNvPr name="TextBox 5" id="5"/>
          <p:cNvSpPr txBox="true"/>
          <p:nvPr/>
        </p:nvSpPr>
        <p:spPr>
          <a:xfrm rot="0">
            <a:off x="16510230" y="844530"/>
            <a:ext cx="1498140" cy="8455064"/>
          </a:xfrm>
          <a:prstGeom prst="rect">
            <a:avLst/>
          </a:prstGeom>
        </p:spPr>
        <p:txBody>
          <a:bodyPr anchor="t" rtlCol="false" tIns="0" lIns="0" bIns="0" rIns="0">
            <a:spAutoFit/>
          </a:bodyPr>
          <a:lstStyle/>
          <a:p>
            <a:pPr algn="ctr">
              <a:lnSpc>
                <a:spcPts val="11197"/>
              </a:lnSpc>
              <a:spcBef>
                <a:spcPct val="0"/>
              </a:spcBef>
            </a:pPr>
            <a:r>
              <a:rPr lang="en-US" sz="7998" spc="1607">
                <a:solidFill>
                  <a:srgbClr val="FFFFFF"/>
                </a:solidFill>
                <a:latin typeface="Noto Serif Display ExtraCondensed Heavy"/>
              </a:rPr>
              <a:t>METHOD</a:t>
            </a:r>
          </a:p>
        </p:txBody>
      </p:sp>
      <p:sp>
        <p:nvSpPr>
          <p:cNvPr name="Freeform 6" id="6"/>
          <p:cNvSpPr/>
          <p:nvPr/>
        </p:nvSpPr>
        <p:spPr>
          <a:xfrm flipH="false" flipV="false" rot="0">
            <a:off x="864363" y="1236999"/>
            <a:ext cx="7576512" cy="7913512"/>
          </a:xfrm>
          <a:custGeom>
            <a:avLst/>
            <a:gdLst/>
            <a:ahLst/>
            <a:cxnLst/>
            <a:rect r="r" b="b" t="t" l="l"/>
            <a:pathLst>
              <a:path h="7913512" w="7576512">
                <a:moveTo>
                  <a:pt x="0" y="0"/>
                </a:moveTo>
                <a:lnTo>
                  <a:pt x="7576511" y="0"/>
                </a:lnTo>
                <a:lnTo>
                  <a:pt x="7576511" y="7913512"/>
                </a:lnTo>
                <a:lnTo>
                  <a:pt x="0" y="7913512"/>
                </a:lnTo>
                <a:lnTo>
                  <a:pt x="0" y="0"/>
                </a:lnTo>
                <a:close/>
              </a:path>
            </a:pathLst>
          </a:custGeom>
          <a:blipFill>
            <a:blip r:embed="rId5"/>
            <a:stretch>
              <a:fillRect l="0" t="-2534" r="-96163" b="-3558"/>
            </a:stretch>
          </a:blipFill>
        </p:spPr>
      </p:sp>
      <p:sp>
        <p:nvSpPr>
          <p:cNvPr name="AutoShape 7" id="7"/>
          <p:cNvSpPr/>
          <p:nvPr/>
        </p:nvSpPr>
        <p:spPr>
          <a:xfrm flipV="true">
            <a:off x="3673852" y="5312597"/>
            <a:ext cx="5745790" cy="0"/>
          </a:xfrm>
          <a:prstGeom prst="line">
            <a:avLst/>
          </a:prstGeom>
          <a:ln cap="flat" w="38100">
            <a:solidFill>
              <a:srgbClr val="FFFFFF">
                <a:alpha val="49804"/>
              </a:srgbClr>
            </a:solidFill>
            <a:prstDash val="solid"/>
            <a:headEnd type="arrow" len="sm" w="med"/>
            <a:tailEnd type="arrow" len="sm" w="med"/>
          </a:ln>
        </p:spPr>
      </p:sp>
      <p:sp>
        <p:nvSpPr>
          <p:cNvPr name="TextBox 8" id="8"/>
          <p:cNvSpPr txBox="true"/>
          <p:nvPr/>
        </p:nvSpPr>
        <p:spPr>
          <a:xfrm rot="0">
            <a:off x="9474199" y="5005578"/>
            <a:ext cx="6499870" cy="642612"/>
          </a:xfrm>
          <a:prstGeom prst="rect">
            <a:avLst/>
          </a:prstGeom>
        </p:spPr>
        <p:txBody>
          <a:bodyPr anchor="t" rtlCol="false" tIns="0" lIns="0" bIns="0" rIns="0">
            <a:spAutoFit/>
          </a:bodyPr>
          <a:lstStyle/>
          <a:p>
            <a:pPr algn="ctr">
              <a:lnSpc>
                <a:spcPts val="2419"/>
              </a:lnSpc>
            </a:pPr>
            <a:r>
              <a:rPr lang="en-US" sz="2395">
                <a:solidFill>
                  <a:srgbClr val="171717"/>
                </a:solidFill>
                <a:latin typeface="Arapey"/>
              </a:rPr>
              <a:t> This method returns the thread </a:t>
            </a:r>
          </a:p>
          <a:p>
            <a:pPr algn="ctr">
              <a:lnSpc>
                <a:spcPts val="2419"/>
              </a:lnSpc>
              <a:spcBef>
                <a:spcPct val="0"/>
              </a:spcBef>
            </a:pPr>
            <a:r>
              <a:rPr lang="en-US" sz="2395">
                <a:solidFill>
                  <a:srgbClr val="171717"/>
                </a:solidFill>
                <a:latin typeface="Arapey"/>
              </a:rPr>
              <a:t>object that is associated with the web crawler instance</a:t>
            </a:r>
          </a:p>
        </p:txBody>
      </p:sp>
      <p:sp>
        <p:nvSpPr>
          <p:cNvPr name="AutoShape 9" id="9"/>
          <p:cNvSpPr/>
          <p:nvPr/>
        </p:nvSpPr>
        <p:spPr>
          <a:xfrm>
            <a:off x="5720379" y="6180771"/>
            <a:ext cx="3699262" cy="0"/>
          </a:xfrm>
          <a:prstGeom prst="line">
            <a:avLst/>
          </a:prstGeom>
          <a:ln cap="flat" w="38100">
            <a:solidFill>
              <a:srgbClr val="FFFFFF">
                <a:alpha val="49804"/>
              </a:srgbClr>
            </a:solidFill>
            <a:prstDash val="solid"/>
            <a:headEnd type="arrow" len="sm" w="med"/>
            <a:tailEnd type="arrow" len="sm" w="med"/>
          </a:ln>
        </p:spPr>
      </p:sp>
      <p:sp>
        <p:nvSpPr>
          <p:cNvPr name="TextBox 10" id="10"/>
          <p:cNvSpPr txBox="true"/>
          <p:nvPr/>
        </p:nvSpPr>
        <p:spPr>
          <a:xfrm rot="0">
            <a:off x="9563941" y="6027098"/>
            <a:ext cx="6320386" cy="335921"/>
          </a:xfrm>
          <a:prstGeom prst="rect">
            <a:avLst/>
          </a:prstGeom>
        </p:spPr>
        <p:txBody>
          <a:bodyPr anchor="t" rtlCol="false" tIns="0" lIns="0" bIns="0" rIns="0">
            <a:spAutoFit/>
          </a:bodyPr>
          <a:lstStyle/>
          <a:p>
            <a:pPr algn="ctr">
              <a:lnSpc>
                <a:spcPts val="2419"/>
              </a:lnSpc>
              <a:spcBef>
                <a:spcPct val="0"/>
              </a:spcBef>
            </a:pPr>
            <a:r>
              <a:rPr lang="en-US" sz="2395">
                <a:solidFill>
                  <a:srgbClr val="171717"/>
                </a:solidFill>
                <a:latin typeface="Arapey"/>
              </a:rPr>
              <a:t> It creates a new web crawler instance called threads</a:t>
            </a:r>
          </a:p>
        </p:txBody>
      </p:sp>
      <p:sp>
        <p:nvSpPr>
          <p:cNvPr name="AutoShape 11" id="11"/>
          <p:cNvSpPr/>
          <p:nvPr/>
        </p:nvSpPr>
        <p:spPr>
          <a:xfrm>
            <a:off x="5093653" y="7029896"/>
            <a:ext cx="4470288" cy="0"/>
          </a:xfrm>
          <a:prstGeom prst="line">
            <a:avLst/>
          </a:prstGeom>
          <a:ln cap="flat" w="38100">
            <a:solidFill>
              <a:srgbClr val="FFFFFF">
                <a:alpha val="49804"/>
              </a:srgbClr>
            </a:solidFill>
            <a:prstDash val="solid"/>
            <a:headEnd type="arrow" len="sm" w="med"/>
            <a:tailEnd type="arrow" len="sm" w="med"/>
          </a:ln>
        </p:spPr>
      </p:sp>
      <p:sp>
        <p:nvSpPr>
          <p:cNvPr name="TextBox 12" id="12"/>
          <p:cNvSpPr txBox="true"/>
          <p:nvPr/>
        </p:nvSpPr>
        <p:spPr>
          <a:xfrm rot="0">
            <a:off x="9519070" y="6744019"/>
            <a:ext cx="6721919" cy="943630"/>
          </a:xfrm>
          <a:prstGeom prst="rect">
            <a:avLst/>
          </a:prstGeom>
        </p:spPr>
        <p:txBody>
          <a:bodyPr anchor="t" rtlCol="false" tIns="0" lIns="0" bIns="0" rIns="0">
            <a:spAutoFit/>
          </a:bodyPr>
          <a:lstStyle/>
          <a:p>
            <a:pPr algn="ctr">
              <a:lnSpc>
                <a:spcPts val="2419"/>
              </a:lnSpc>
              <a:spcBef>
                <a:spcPct val="0"/>
              </a:spcBef>
            </a:pPr>
            <a:r>
              <a:rPr lang="en-US" sz="2395">
                <a:solidFill>
                  <a:srgbClr val="171717"/>
                </a:solidFill>
                <a:latin typeface="Arapey"/>
              </a:rPr>
              <a:t>Iterates over each web crawler instance in the list and uses join to wait for all crawling threads before preceding</a:t>
            </a:r>
          </a:p>
        </p:txBody>
      </p:sp>
      <p:sp>
        <p:nvSpPr>
          <p:cNvPr name="AutoShape 13" id="13"/>
          <p:cNvSpPr/>
          <p:nvPr/>
        </p:nvSpPr>
        <p:spPr>
          <a:xfrm>
            <a:off x="4652618" y="3240002"/>
            <a:ext cx="4767023" cy="0"/>
          </a:xfrm>
          <a:prstGeom prst="line">
            <a:avLst/>
          </a:prstGeom>
          <a:ln cap="flat" w="38100">
            <a:solidFill>
              <a:srgbClr val="FFFFFF">
                <a:alpha val="49804"/>
              </a:srgbClr>
            </a:solidFill>
            <a:prstDash val="solid"/>
            <a:headEnd type="arrow" len="sm" w="med"/>
            <a:tailEnd type="arrow" len="sm" w="med"/>
          </a:ln>
        </p:spPr>
      </p:sp>
      <p:sp>
        <p:nvSpPr>
          <p:cNvPr name="AutoShape 14" id="14"/>
          <p:cNvSpPr/>
          <p:nvPr/>
        </p:nvSpPr>
        <p:spPr>
          <a:xfrm>
            <a:off x="3816727" y="4440501"/>
            <a:ext cx="5602915" cy="0"/>
          </a:xfrm>
          <a:prstGeom prst="line">
            <a:avLst/>
          </a:prstGeom>
          <a:ln cap="flat" w="38100">
            <a:solidFill>
              <a:srgbClr val="FFFFFF">
                <a:alpha val="49804"/>
              </a:srgbClr>
            </a:solidFill>
            <a:prstDash val="solid"/>
            <a:headEnd type="arrow" len="sm" w="med"/>
            <a:tailEnd type="arrow" len="sm" w="med"/>
          </a:ln>
        </p:spPr>
      </p:sp>
      <p:sp>
        <p:nvSpPr>
          <p:cNvPr name="TextBox 15" id="15"/>
          <p:cNvSpPr txBox="true"/>
          <p:nvPr/>
        </p:nvSpPr>
        <p:spPr>
          <a:xfrm rot="0">
            <a:off x="10593751" y="4286828"/>
            <a:ext cx="4572559" cy="335921"/>
          </a:xfrm>
          <a:prstGeom prst="rect">
            <a:avLst/>
          </a:prstGeom>
        </p:spPr>
        <p:txBody>
          <a:bodyPr anchor="t" rtlCol="false" tIns="0" lIns="0" bIns="0" rIns="0">
            <a:spAutoFit/>
          </a:bodyPr>
          <a:lstStyle/>
          <a:p>
            <a:pPr algn="ctr">
              <a:lnSpc>
                <a:spcPts val="2419"/>
              </a:lnSpc>
              <a:spcBef>
                <a:spcPct val="0"/>
              </a:spcBef>
            </a:pPr>
            <a:r>
              <a:rPr lang="en-US" sz="2395">
                <a:solidFill>
                  <a:srgbClr val="171717"/>
                </a:solidFill>
                <a:latin typeface="Arapey"/>
              </a:rPr>
              <a:t>Returns null if it catches an exception</a:t>
            </a:r>
          </a:p>
        </p:txBody>
      </p:sp>
      <p:sp>
        <p:nvSpPr>
          <p:cNvPr name="TextBox 16" id="16"/>
          <p:cNvSpPr txBox="true"/>
          <p:nvPr/>
        </p:nvSpPr>
        <p:spPr>
          <a:xfrm rot="0">
            <a:off x="10265459" y="2956524"/>
            <a:ext cx="5229142" cy="949303"/>
          </a:xfrm>
          <a:prstGeom prst="rect">
            <a:avLst/>
          </a:prstGeom>
        </p:spPr>
        <p:txBody>
          <a:bodyPr anchor="t" rtlCol="false" tIns="0" lIns="0" bIns="0" rIns="0">
            <a:spAutoFit/>
          </a:bodyPr>
          <a:lstStyle/>
          <a:p>
            <a:pPr algn="ctr">
              <a:lnSpc>
                <a:spcPts val="2419"/>
              </a:lnSpc>
            </a:pPr>
            <a:r>
              <a:rPr lang="en-US" sz="2395">
                <a:solidFill>
                  <a:srgbClr val="171717"/>
                </a:solidFill>
                <a:latin typeface="Arapey"/>
              </a:rPr>
              <a:t>Print the title of the document and add the </a:t>
            </a:r>
          </a:p>
          <a:p>
            <a:pPr algn="ctr">
              <a:lnSpc>
                <a:spcPts val="2419"/>
              </a:lnSpc>
            </a:pPr>
            <a:r>
              <a:rPr lang="en-US" sz="2395">
                <a:solidFill>
                  <a:srgbClr val="171717"/>
                </a:solidFill>
                <a:latin typeface="Arapey"/>
              </a:rPr>
              <a:t>URL to the visited links array so </a:t>
            </a:r>
          </a:p>
          <a:p>
            <a:pPr algn="ctr">
              <a:lnSpc>
                <a:spcPts val="2419"/>
              </a:lnSpc>
              <a:spcBef>
                <a:spcPct val="0"/>
              </a:spcBef>
            </a:pPr>
            <a:r>
              <a:rPr lang="en-US" sz="2395">
                <a:solidFill>
                  <a:srgbClr val="171717"/>
                </a:solidFill>
                <a:latin typeface="Arapey"/>
              </a:rPr>
              <a:t>it doesn't get visited again</a:t>
            </a:r>
          </a:p>
        </p:txBody>
      </p:sp>
    </p:spTree>
  </p:cSld>
  <p:clrMapOvr>
    <a:masterClrMapping/>
  </p:clrMapOvr>
</p:sld>
</file>

<file path=ppt/slides/slide7.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true" flipV="false" rot="0">
            <a:off x="10377806" y="0"/>
            <a:ext cx="10377806" cy="10287000"/>
          </a:xfrm>
          <a:custGeom>
            <a:avLst/>
            <a:gdLst/>
            <a:ahLst/>
            <a:cxnLst/>
            <a:rect r="r" b="b" t="t" l="l"/>
            <a:pathLst>
              <a:path h="10287000" w="10377806">
                <a:moveTo>
                  <a:pt x="10377806" y="0"/>
                </a:moveTo>
                <a:lnTo>
                  <a:pt x="0" y="0"/>
                </a:lnTo>
                <a:lnTo>
                  <a:pt x="0" y="10287000"/>
                </a:lnTo>
                <a:lnTo>
                  <a:pt x="10377806" y="10287000"/>
                </a:lnTo>
                <a:lnTo>
                  <a:pt x="10377806"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0" y="0"/>
            <a:ext cx="10377806" cy="10287000"/>
          </a:xfrm>
          <a:custGeom>
            <a:avLst/>
            <a:gdLst/>
            <a:ahLst/>
            <a:cxnLst/>
            <a:rect r="r" b="b" t="t" l="l"/>
            <a:pathLst>
              <a:path h="10287000" w="10377806">
                <a:moveTo>
                  <a:pt x="0" y="0"/>
                </a:moveTo>
                <a:lnTo>
                  <a:pt x="10377806" y="0"/>
                </a:lnTo>
                <a:lnTo>
                  <a:pt x="10377806" y="10287000"/>
                </a:lnTo>
                <a:lnTo>
                  <a:pt x="0" y="10287000"/>
                </a:lnTo>
                <a:lnTo>
                  <a:pt x="0"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AutoShape 4" id="4"/>
          <p:cNvSpPr/>
          <p:nvPr/>
        </p:nvSpPr>
        <p:spPr>
          <a:xfrm rot="0">
            <a:off x="599713" y="1936012"/>
            <a:ext cx="17113788" cy="7783315"/>
          </a:xfrm>
          <a:prstGeom prst="rect">
            <a:avLst/>
          </a:prstGeom>
          <a:solidFill>
            <a:srgbClr val="BAC6C6"/>
          </a:solidFill>
        </p:spPr>
      </p:sp>
      <p:sp>
        <p:nvSpPr>
          <p:cNvPr name="Freeform 5" id="5"/>
          <p:cNvSpPr/>
          <p:nvPr/>
        </p:nvSpPr>
        <p:spPr>
          <a:xfrm flipH="false" flipV="false" rot="0">
            <a:off x="1109636" y="2220959"/>
            <a:ext cx="16068727" cy="7213420"/>
          </a:xfrm>
          <a:custGeom>
            <a:avLst/>
            <a:gdLst/>
            <a:ahLst/>
            <a:cxnLst/>
            <a:rect r="r" b="b" t="t" l="l"/>
            <a:pathLst>
              <a:path h="7213420" w="16068727">
                <a:moveTo>
                  <a:pt x="0" y="0"/>
                </a:moveTo>
                <a:lnTo>
                  <a:pt x="16068728" y="0"/>
                </a:lnTo>
                <a:lnTo>
                  <a:pt x="16068728" y="7213421"/>
                </a:lnTo>
                <a:lnTo>
                  <a:pt x="0" y="7213421"/>
                </a:lnTo>
                <a:lnTo>
                  <a:pt x="0" y="0"/>
                </a:lnTo>
                <a:close/>
              </a:path>
            </a:pathLst>
          </a:custGeom>
          <a:blipFill>
            <a:blip r:embed="rId5"/>
            <a:stretch>
              <a:fillRect l="0" t="-11168" r="-1224" b="-8239"/>
            </a:stretch>
          </a:blipFill>
        </p:spPr>
      </p:sp>
      <p:sp>
        <p:nvSpPr>
          <p:cNvPr name="TextBox 6" id="6"/>
          <p:cNvSpPr txBox="true"/>
          <p:nvPr/>
        </p:nvSpPr>
        <p:spPr>
          <a:xfrm rot="0">
            <a:off x="3380880" y="277793"/>
            <a:ext cx="11526239" cy="1358939"/>
          </a:xfrm>
          <a:prstGeom prst="rect">
            <a:avLst/>
          </a:prstGeom>
        </p:spPr>
        <p:txBody>
          <a:bodyPr anchor="t" rtlCol="false" tIns="0" lIns="0" bIns="0" rIns="0">
            <a:spAutoFit/>
          </a:bodyPr>
          <a:lstStyle/>
          <a:p>
            <a:pPr algn="ctr">
              <a:lnSpc>
                <a:spcPts val="11197"/>
              </a:lnSpc>
              <a:spcBef>
                <a:spcPct val="0"/>
              </a:spcBef>
            </a:pPr>
            <a:r>
              <a:rPr lang="en-US" sz="7998" spc="1607">
                <a:solidFill>
                  <a:srgbClr val="FFFFFF"/>
                </a:solidFill>
                <a:latin typeface="Noto Serif Display ExtraCondensed Heavy"/>
              </a:rPr>
              <a:t>RESULTS</a:t>
            </a:r>
          </a:p>
        </p:txBody>
      </p:sp>
    </p:spTree>
  </p:cSld>
  <p:clrMapOvr>
    <a:masterClrMapping/>
  </p:clrMapOvr>
</p:sld>
</file>

<file path=ppt/slides/slide8.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true" flipV="false" rot="0">
            <a:off x="10377806" y="0"/>
            <a:ext cx="10377806" cy="10287000"/>
          </a:xfrm>
          <a:custGeom>
            <a:avLst/>
            <a:gdLst/>
            <a:ahLst/>
            <a:cxnLst/>
            <a:rect r="r" b="b" t="t" l="l"/>
            <a:pathLst>
              <a:path h="10287000" w="10377806">
                <a:moveTo>
                  <a:pt x="10377806" y="0"/>
                </a:moveTo>
                <a:lnTo>
                  <a:pt x="0" y="0"/>
                </a:lnTo>
                <a:lnTo>
                  <a:pt x="0" y="10287000"/>
                </a:lnTo>
                <a:lnTo>
                  <a:pt x="10377806" y="10287000"/>
                </a:lnTo>
                <a:lnTo>
                  <a:pt x="10377806"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Freeform 3" id="3"/>
          <p:cNvSpPr/>
          <p:nvPr/>
        </p:nvSpPr>
        <p:spPr>
          <a:xfrm flipH="false" flipV="false" rot="0">
            <a:off x="0" y="0"/>
            <a:ext cx="10377806" cy="10287000"/>
          </a:xfrm>
          <a:custGeom>
            <a:avLst/>
            <a:gdLst/>
            <a:ahLst/>
            <a:cxnLst/>
            <a:rect r="r" b="b" t="t" l="l"/>
            <a:pathLst>
              <a:path h="10287000" w="10377806">
                <a:moveTo>
                  <a:pt x="0" y="0"/>
                </a:moveTo>
                <a:lnTo>
                  <a:pt x="10377806" y="0"/>
                </a:lnTo>
                <a:lnTo>
                  <a:pt x="10377806" y="10287000"/>
                </a:lnTo>
                <a:lnTo>
                  <a:pt x="0" y="10287000"/>
                </a:lnTo>
                <a:lnTo>
                  <a:pt x="0" y="0"/>
                </a:lnTo>
                <a:close/>
              </a:path>
            </a:pathLst>
          </a:custGeom>
          <a:blipFill>
            <a:blip r:embed="rId3">
              <a:alphaModFix amt="5000"/>
              <a:extLst>
                <a:ext uri="{96DAC541-7B7A-43D3-8B79-37D633B846F1}">
                  <asvg:svgBlip xmlns:asvg="http://schemas.microsoft.com/office/drawing/2016/SVG/main" r:embed="rId4"/>
                </a:ext>
              </a:extLst>
            </a:blip>
            <a:stretch>
              <a:fillRect l="0" t="0" r="0" b="0"/>
            </a:stretch>
          </a:blipFill>
        </p:spPr>
      </p:sp>
      <p:sp>
        <p:nvSpPr>
          <p:cNvPr name="TextBox 4" id="4"/>
          <p:cNvSpPr txBox="true"/>
          <p:nvPr/>
        </p:nvSpPr>
        <p:spPr>
          <a:xfrm rot="0">
            <a:off x="5927655" y="904875"/>
            <a:ext cx="6432689" cy="1102565"/>
          </a:xfrm>
          <a:prstGeom prst="rect">
            <a:avLst/>
          </a:prstGeom>
        </p:spPr>
        <p:txBody>
          <a:bodyPr anchor="t" rtlCol="false" tIns="0" lIns="0" bIns="0" rIns="0">
            <a:spAutoFit/>
          </a:bodyPr>
          <a:lstStyle/>
          <a:p>
            <a:pPr algn="ctr">
              <a:lnSpc>
                <a:spcPts val="9053"/>
              </a:lnSpc>
              <a:spcBef>
                <a:spcPct val="0"/>
              </a:spcBef>
            </a:pPr>
            <a:r>
              <a:rPr lang="en-US" sz="6466" spc="1299">
                <a:solidFill>
                  <a:srgbClr val="FFFFFF"/>
                </a:solidFill>
                <a:latin typeface="Noto Serif Display ExtraCondensed Heavy"/>
              </a:rPr>
              <a:t>REFERENCES</a:t>
            </a:r>
          </a:p>
        </p:txBody>
      </p:sp>
      <p:grpSp>
        <p:nvGrpSpPr>
          <p:cNvPr name="Group 5" id="5"/>
          <p:cNvGrpSpPr/>
          <p:nvPr/>
        </p:nvGrpSpPr>
        <p:grpSpPr>
          <a:xfrm rot="0">
            <a:off x="1553276" y="2469981"/>
            <a:ext cx="15181449" cy="5347038"/>
            <a:chOff x="0" y="0"/>
            <a:chExt cx="988026" cy="347991"/>
          </a:xfrm>
        </p:grpSpPr>
        <p:sp>
          <p:nvSpPr>
            <p:cNvPr name="Freeform 6" id="6"/>
            <p:cNvSpPr/>
            <p:nvPr/>
          </p:nvSpPr>
          <p:spPr>
            <a:xfrm flipH="false" flipV="false" rot="0">
              <a:off x="0" y="0"/>
              <a:ext cx="988026" cy="347991"/>
            </a:xfrm>
            <a:custGeom>
              <a:avLst/>
              <a:gdLst/>
              <a:ahLst/>
              <a:cxnLst/>
              <a:rect r="r" b="b" t="t" l="l"/>
              <a:pathLst>
                <a:path h="347991" w="988026">
                  <a:moveTo>
                    <a:pt x="784826" y="0"/>
                  </a:moveTo>
                  <a:cubicBezTo>
                    <a:pt x="897050" y="0"/>
                    <a:pt x="988026" y="77901"/>
                    <a:pt x="988026" y="173996"/>
                  </a:cubicBezTo>
                  <a:cubicBezTo>
                    <a:pt x="988026" y="270091"/>
                    <a:pt x="897050" y="347991"/>
                    <a:pt x="784826" y="347991"/>
                  </a:cubicBezTo>
                  <a:lnTo>
                    <a:pt x="203200" y="347991"/>
                  </a:lnTo>
                  <a:cubicBezTo>
                    <a:pt x="90976" y="347991"/>
                    <a:pt x="0" y="270091"/>
                    <a:pt x="0" y="173996"/>
                  </a:cubicBezTo>
                  <a:cubicBezTo>
                    <a:pt x="0" y="77901"/>
                    <a:pt x="90976" y="0"/>
                    <a:pt x="203200" y="0"/>
                  </a:cubicBezTo>
                  <a:close/>
                </a:path>
              </a:pathLst>
            </a:custGeom>
            <a:solidFill>
              <a:srgbClr val="BAC6C6"/>
            </a:solidFill>
          </p:spPr>
        </p:sp>
        <p:sp>
          <p:nvSpPr>
            <p:cNvPr name="TextBox 7" id="7"/>
            <p:cNvSpPr txBox="true"/>
            <p:nvPr/>
          </p:nvSpPr>
          <p:spPr>
            <a:xfrm>
              <a:off x="0" y="0"/>
              <a:ext cx="988026" cy="347991"/>
            </a:xfrm>
            <a:prstGeom prst="rect">
              <a:avLst/>
            </a:prstGeom>
          </p:spPr>
          <p:txBody>
            <a:bodyPr anchor="ctr" rtlCol="false" tIns="50800" lIns="50800" bIns="50800" rIns="50800"/>
            <a:lstStyle/>
            <a:p>
              <a:pPr algn="ctr">
                <a:lnSpc>
                  <a:spcPts val="2686"/>
                </a:lnSpc>
              </a:pPr>
            </a:p>
          </p:txBody>
        </p:sp>
      </p:grpSp>
      <p:sp>
        <p:nvSpPr>
          <p:cNvPr name="TextBox 8" id="8"/>
          <p:cNvSpPr txBox="true"/>
          <p:nvPr/>
        </p:nvSpPr>
        <p:spPr>
          <a:xfrm rot="0">
            <a:off x="2334239" y="4058891"/>
            <a:ext cx="14925061" cy="1253490"/>
          </a:xfrm>
          <a:prstGeom prst="rect">
            <a:avLst/>
          </a:prstGeom>
        </p:spPr>
        <p:txBody>
          <a:bodyPr anchor="t" rtlCol="false" tIns="0" lIns="0" bIns="0" rIns="0">
            <a:spAutoFit/>
          </a:bodyPr>
          <a:lstStyle/>
          <a:p>
            <a:pPr marL="518160" indent="-259080" lvl="1">
              <a:lnSpc>
                <a:spcPts val="3359"/>
              </a:lnSpc>
              <a:buAutoNum type="arabicPeriod" startAt="1"/>
            </a:pPr>
            <a:r>
              <a:rPr lang="en-US" sz="2400" spc="482">
                <a:solidFill>
                  <a:srgbClr val="000000"/>
                </a:solidFill>
                <a:latin typeface="Arapey Bold"/>
              </a:rPr>
              <a:t>https://www.cloudflare.com/learning/bots/what-is-a-web-crawler/</a:t>
            </a:r>
          </a:p>
          <a:p>
            <a:pPr marL="518160" indent="-259080" lvl="1">
              <a:lnSpc>
                <a:spcPts val="3359"/>
              </a:lnSpc>
              <a:buAutoNum type="arabicPeriod" startAt="1"/>
            </a:pPr>
            <a:r>
              <a:rPr lang="en-US" sz="2400" spc="482">
                <a:solidFill>
                  <a:srgbClr val="000000"/>
                </a:solidFill>
                <a:latin typeface="Arapey Bold"/>
              </a:rPr>
              <a:t>https://www.geeksforgeeks.org/what-is-a-webcrawler-and-where-is-it-used/</a:t>
            </a:r>
          </a:p>
          <a:p>
            <a:pPr marL="518160" indent="-259080" lvl="1">
              <a:lnSpc>
                <a:spcPts val="3359"/>
              </a:lnSpc>
              <a:buAutoNum type="arabicPeriod" startAt="1"/>
            </a:pPr>
            <a:r>
              <a:rPr lang="en-US" sz="2400" spc="482">
                <a:solidFill>
                  <a:srgbClr val="000000"/>
                </a:solidFill>
                <a:latin typeface="Arapey Bold"/>
              </a:rPr>
              <a:t>https://wpdeveloper.com/most-common-web-crawler/</a:t>
            </a:r>
          </a:p>
        </p:txBody>
      </p:sp>
    </p:spTree>
  </p:cSld>
  <p:clrMapOvr>
    <a:masterClrMapping/>
  </p:clrMapOvr>
</p:sld>
</file>

<file path=ppt/slides/slide9.xml><?xml version="1.0" encoding="utf-8"?>
<p:sld xmlns:p="http://schemas.openxmlformats.org/presentationml/2006/main" xmlns:a="http://schemas.openxmlformats.org/drawingml/2006/main" xmlns:r="http://schemas.openxmlformats.org/officeDocument/2006/relationships">
  <p:cSld>
    <p:bg>
      <p:bgPr>
        <a:solidFill>
          <a:srgbClr val="171717"/>
        </a:solidFill>
      </p:bgPr>
    </p:bg>
    <p:spTree>
      <p:nvGrpSpPr>
        <p:cNvPr id="1" name=""/>
        <p:cNvGrpSpPr/>
        <p:nvPr/>
      </p:nvGrpSpPr>
      <p:grpSpPr>
        <a:xfrm>
          <a:off x="0" y="0"/>
          <a:ext cx="0" cy="0"/>
          <a:chOff x="0" y="0"/>
          <a:chExt cx="0" cy="0"/>
        </a:xfrm>
      </p:grpSpPr>
      <p:sp>
        <p:nvSpPr>
          <p:cNvPr name="Freeform 2" id="2"/>
          <p:cNvSpPr/>
          <p:nvPr/>
        </p:nvSpPr>
        <p:spPr>
          <a:xfrm flipH="true" flipV="false" rot="0">
            <a:off x="10377806" y="0"/>
            <a:ext cx="10377806" cy="10287000"/>
          </a:xfrm>
          <a:custGeom>
            <a:avLst/>
            <a:gdLst/>
            <a:ahLst/>
            <a:cxnLst/>
            <a:rect r="r" b="b" t="t" l="l"/>
            <a:pathLst>
              <a:path h="10287000" w="10377806">
                <a:moveTo>
                  <a:pt x="10377806" y="0"/>
                </a:moveTo>
                <a:lnTo>
                  <a:pt x="0" y="0"/>
                </a:lnTo>
                <a:lnTo>
                  <a:pt x="0" y="10287000"/>
                </a:lnTo>
                <a:lnTo>
                  <a:pt x="10377806" y="10287000"/>
                </a:lnTo>
                <a:lnTo>
                  <a:pt x="10377806" y="0"/>
                </a:lnTo>
                <a:close/>
              </a:path>
            </a:pathLst>
          </a:custGeom>
          <a:blipFill>
            <a:blip r:embed="rId2">
              <a:alphaModFix amt="5000"/>
              <a:extLst>
                <a:ext uri="{96DAC541-7B7A-43D3-8B79-37D633B846F1}">
                  <asvg:svgBlip xmlns:asvg="http://schemas.microsoft.com/office/drawing/2016/SVG/main" r:embed="rId3"/>
                </a:ext>
              </a:extLst>
            </a:blip>
            <a:stretch>
              <a:fillRect l="0" t="0" r="0" b="0"/>
            </a:stretch>
          </a:blipFill>
        </p:spPr>
      </p:sp>
      <p:sp>
        <p:nvSpPr>
          <p:cNvPr name="Freeform 3" id="3"/>
          <p:cNvSpPr/>
          <p:nvPr/>
        </p:nvSpPr>
        <p:spPr>
          <a:xfrm flipH="false" flipV="false" rot="0">
            <a:off x="0" y="0"/>
            <a:ext cx="10377806" cy="10287000"/>
          </a:xfrm>
          <a:custGeom>
            <a:avLst/>
            <a:gdLst/>
            <a:ahLst/>
            <a:cxnLst/>
            <a:rect r="r" b="b" t="t" l="l"/>
            <a:pathLst>
              <a:path h="10287000" w="10377806">
                <a:moveTo>
                  <a:pt x="0" y="0"/>
                </a:moveTo>
                <a:lnTo>
                  <a:pt x="10377806" y="0"/>
                </a:lnTo>
                <a:lnTo>
                  <a:pt x="10377806" y="10287000"/>
                </a:lnTo>
                <a:lnTo>
                  <a:pt x="0" y="10287000"/>
                </a:lnTo>
                <a:lnTo>
                  <a:pt x="0" y="0"/>
                </a:lnTo>
                <a:close/>
              </a:path>
            </a:pathLst>
          </a:custGeom>
          <a:blipFill>
            <a:blip r:embed="rId2">
              <a:alphaModFix amt="5000"/>
              <a:extLst>
                <a:ext uri="{96DAC541-7B7A-43D3-8B79-37D633B846F1}">
                  <asvg:svgBlip xmlns:asvg="http://schemas.microsoft.com/office/drawing/2016/SVG/main" r:embed="rId3"/>
                </a:ext>
              </a:extLst>
            </a:blip>
            <a:stretch>
              <a:fillRect l="0" t="0" r="0" b="0"/>
            </a:stretch>
          </a:blipFill>
        </p:spPr>
      </p:sp>
      <p:grpSp>
        <p:nvGrpSpPr>
          <p:cNvPr name="Group 4" id="4"/>
          <p:cNvGrpSpPr/>
          <p:nvPr/>
        </p:nvGrpSpPr>
        <p:grpSpPr>
          <a:xfrm rot="0">
            <a:off x="17781502" y="9646702"/>
            <a:ext cx="174796" cy="174796"/>
            <a:chOff x="0" y="0"/>
            <a:chExt cx="6350000" cy="6350000"/>
          </a:xfrm>
        </p:grpSpPr>
        <p:sp>
          <p:nvSpPr>
            <p:cNvPr name="Freeform 5" id="5"/>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grpSp>
        <p:nvGrpSpPr>
          <p:cNvPr name="Group 6" id="6"/>
          <p:cNvGrpSpPr/>
          <p:nvPr/>
        </p:nvGrpSpPr>
        <p:grpSpPr>
          <a:xfrm rot="0">
            <a:off x="364301" y="448078"/>
            <a:ext cx="174796" cy="174796"/>
            <a:chOff x="0" y="0"/>
            <a:chExt cx="6350000" cy="6350000"/>
          </a:xfrm>
        </p:grpSpPr>
        <p:sp>
          <p:nvSpPr>
            <p:cNvPr name="Freeform 7" id="7"/>
            <p:cNvSpPr/>
            <p:nvPr/>
          </p:nvSpPr>
          <p:spPr>
            <a:xfrm flipH="false" flipV="false" rot="0">
              <a:off x="0" y="0"/>
              <a:ext cx="6350000" cy="6350000"/>
            </a:xfrm>
            <a:custGeom>
              <a:avLst/>
              <a:gdLst/>
              <a:ahLst/>
              <a:cxnLst/>
              <a:rect r="r" b="b" t="t" l="l"/>
              <a:pathLst>
                <a:path h="6350000" w="6350000">
                  <a:moveTo>
                    <a:pt x="3175000" y="0"/>
                  </a:moveTo>
                  <a:cubicBezTo>
                    <a:pt x="1421496" y="0"/>
                    <a:pt x="0" y="1421496"/>
                    <a:pt x="0" y="3175000"/>
                  </a:cubicBezTo>
                  <a:cubicBezTo>
                    <a:pt x="0" y="4928504"/>
                    <a:pt x="1421496" y="6350000"/>
                    <a:pt x="3175000" y="6350000"/>
                  </a:cubicBezTo>
                  <a:cubicBezTo>
                    <a:pt x="4928504" y="6350000"/>
                    <a:pt x="6350000" y="4928504"/>
                    <a:pt x="6350000" y="3175000"/>
                  </a:cubicBezTo>
                  <a:cubicBezTo>
                    <a:pt x="6350000" y="1421496"/>
                    <a:pt x="4928504" y="0"/>
                    <a:pt x="3175000" y="0"/>
                  </a:cubicBezTo>
                  <a:close/>
                </a:path>
              </a:pathLst>
            </a:custGeom>
            <a:solidFill>
              <a:srgbClr val="FFFFFF"/>
            </a:solidFill>
          </p:spPr>
        </p:sp>
      </p:grpSp>
      <p:sp>
        <p:nvSpPr>
          <p:cNvPr name="TextBox 8" id="8"/>
          <p:cNvSpPr txBox="true"/>
          <p:nvPr/>
        </p:nvSpPr>
        <p:spPr>
          <a:xfrm rot="0">
            <a:off x="4938423" y="2522999"/>
            <a:ext cx="8411154" cy="4974302"/>
          </a:xfrm>
          <a:prstGeom prst="rect">
            <a:avLst/>
          </a:prstGeom>
        </p:spPr>
        <p:txBody>
          <a:bodyPr anchor="t" rtlCol="false" tIns="0" lIns="0" bIns="0" rIns="0">
            <a:spAutoFit/>
          </a:bodyPr>
          <a:lstStyle/>
          <a:p>
            <a:pPr algn="ctr">
              <a:lnSpc>
                <a:spcPts val="20093"/>
              </a:lnSpc>
              <a:spcBef>
                <a:spcPct val="0"/>
              </a:spcBef>
            </a:pPr>
            <a:r>
              <a:rPr lang="en-US" sz="14352" spc="2884">
                <a:solidFill>
                  <a:srgbClr val="FFFFFF"/>
                </a:solidFill>
                <a:latin typeface="Noto Serif Display ExtraCondensed Heavy"/>
              </a:rPr>
              <a:t>THANK YOU! </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0</Words>
  <Application>Microsoft Office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xsi="http://www.w3.org/2001/XMLSchema-instance">
  <dcterms:created xsi:type="dcterms:W3CDTF">2006-08-16T00:00:00Z</dcterms:created>
  <dc:identifier>DAGCJnyD0bk</dc:identifier>
  <dcterms:modified xsi:type="dcterms:W3CDTF">2011-08-01T06:04:30Z</dcterms:modified>
  <cp:revision>1</cp:revision>
  <dc:title>Multi-Threaded Webcrawler</dc:title>
</cp:coreProperties>
</file>

<file path=docProps/thumbnail.jpeg>
</file>